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35"/>
  </p:notesMasterIdLst>
  <p:handoutMasterIdLst>
    <p:handoutMasterId r:id="rId36"/>
  </p:handoutMasterIdLst>
  <p:sldIdLst>
    <p:sldId id="256" r:id="rId3"/>
    <p:sldId id="262" r:id="rId4"/>
    <p:sldId id="263" r:id="rId5"/>
    <p:sldId id="264" r:id="rId6"/>
    <p:sldId id="288" r:id="rId7"/>
    <p:sldId id="289" r:id="rId8"/>
    <p:sldId id="266" r:id="rId9"/>
    <p:sldId id="290" r:id="rId10"/>
    <p:sldId id="267" r:id="rId11"/>
    <p:sldId id="293" r:id="rId12"/>
    <p:sldId id="291" r:id="rId13"/>
    <p:sldId id="292" r:id="rId14"/>
    <p:sldId id="268" r:id="rId15"/>
    <p:sldId id="269" r:id="rId16"/>
    <p:sldId id="284" r:id="rId17"/>
    <p:sldId id="285" r:id="rId18"/>
    <p:sldId id="286" r:id="rId19"/>
    <p:sldId id="287" r:id="rId20"/>
    <p:sldId id="271" r:id="rId21"/>
    <p:sldId id="295" r:id="rId22"/>
    <p:sldId id="296" r:id="rId23"/>
    <p:sldId id="272" r:id="rId24"/>
    <p:sldId id="297" r:id="rId25"/>
    <p:sldId id="294" r:id="rId26"/>
    <p:sldId id="273" r:id="rId27"/>
    <p:sldId id="275" r:id="rId28"/>
    <p:sldId id="276" r:id="rId29"/>
    <p:sldId id="278" r:id="rId30"/>
    <p:sldId id="280" r:id="rId31"/>
    <p:sldId id="298" r:id="rId32"/>
    <p:sldId id="299" r:id="rId33"/>
    <p:sldId id="283" r:id="rId34"/>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6D36"/>
    <a:srgbClr val="9E743B"/>
    <a:srgbClr val="6C411F"/>
    <a:srgbClr val="AFC124"/>
    <a:srgbClr val="007944"/>
    <a:srgbClr val="35982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31" autoAdjust="0"/>
    <p:restoredTop sz="91529" autoAdjust="0"/>
  </p:normalViewPr>
  <p:slideViewPr>
    <p:cSldViewPr snapToGrid="0">
      <p:cViewPr varScale="1">
        <p:scale>
          <a:sx n="63" d="100"/>
          <a:sy n="63" d="100"/>
        </p:scale>
        <p:origin x="144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1828800" cy="18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59E6F28-5403-C44E-B9B5-A755E3CF887F}" type="datetimeFigureOut">
              <a:rPr lang="en-US" smtClean="0"/>
              <a:t>10/4/2018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2F26C6-DD7B-294B-B20F-11610BCBE5F7}" type="slidenum">
              <a:rPr lang="en-US" smtClean="0"/>
              <a:t>‹#›</a:t>
            </a:fld>
            <a:endParaRPr lang="en-US" dirty="0"/>
          </a:p>
        </p:txBody>
      </p:sp>
    </p:spTree>
    <p:extLst>
      <p:ext uri="{BB962C8B-B14F-4D97-AF65-F5344CB8AC3E}">
        <p14:creationId xmlns:p14="http://schemas.microsoft.com/office/powerpoint/2010/main" val="33317058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0CD2C5-AFFC-3041-B27D-8EC66AE2BB44}" type="datetimeFigureOut">
              <a:rPr lang="en-US" smtClean="0"/>
              <a:t>10/4/2018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5A549E-2C9D-9548-84BF-1F393579ABA5}" type="slidenum">
              <a:rPr lang="en-US" smtClean="0"/>
              <a:t>‹#›</a:t>
            </a:fld>
            <a:endParaRPr lang="en-US" dirty="0"/>
          </a:p>
        </p:txBody>
      </p:sp>
    </p:spTree>
    <p:extLst>
      <p:ext uri="{BB962C8B-B14F-4D97-AF65-F5344CB8AC3E}">
        <p14:creationId xmlns:p14="http://schemas.microsoft.com/office/powerpoint/2010/main" val="26299878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B5A549E-2C9D-9548-84BF-1F393579ABA5}" type="slidenum">
              <a:rPr lang="en-US" smtClean="0"/>
              <a:t>1</a:t>
            </a:fld>
            <a:endParaRPr lang="en-US" dirty="0"/>
          </a:p>
        </p:txBody>
      </p:sp>
    </p:spTree>
    <p:extLst>
      <p:ext uri="{BB962C8B-B14F-4D97-AF65-F5344CB8AC3E}">
        <p14:creationId xmlns:p14="http://schemas.microsoft.com/office/powerpoint/2010/main" val="42539812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5172075"/>
            <a:ext cx="9178926"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535113"/>
            <a:ext cx="65532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icture Placeholder 19"/>
          <p:cNvSpPr>
            <a:spLocks noGrp="1"/>
          </p:cNvSpPr>
          <p:nvPr>
            <p:ph type="pic" sz="quarter" idx="10"/>
          </p:nvPr>
        </p:nvSpPr>
        <p:spPr>
          <a:xfrm>
            <a:off x="0" y="0"/>
            <a:ext cx="9161463" cy="5791200"/>
          </a:xfrm>
          <a:prstGeom prst="rect">
            <a:avLst/>
          </a:prstGeom>
          <a:ln>
            <a:noFill/>
          </a:ln>
        </p:spPr>
        <p:txBody>
          <a:bodyPr vert="horz"/>
          <a:lstStyle>
            <a:lvl1pPr>
              <a:defRPr baseline="0"/>
            </a:lvl1pPr>
          </a:lstStyle>
          <a:p>
            <a:pPr lvl="0"/>
            <a:r>
              <a:rPr lang="ga-IE" noProof="0"/>
              <a:t>Drag picture to placeholder or click icon to add</a:t>
            </a:r>
            <a:endParaRPr lang="en-GB" noProof="0" dirty="0"/>
          </a:p>
        </p:txBody>
      </p:sp>
      <p:sp>
        <p:nvSpPr>
          <p:cNvPr id="8" name="Title 7"/>
          <p:cNvSpPr>
            <a:spLocks noGrp="1"/>
          </p:cNvSpPr>
          <p:nvPr>
            <p:ph type="title"/>
          </p:nvPr>
        </p:nvSpPr>
        <p:spPr>
          <a:xfrm>
            <a:off x="0" y="1714500"/>
            <a:ext cx="6553200" cy="1714500"/>
          </a:xfrm>
          <a:prstGeom prst="rect">
            <a:avLst/>
          </a:prstGeom>
          <a:solidFill>
            <a:srgbClr val="000000">
              <a:alpha val="60000"/>
            </a:srgbClr>
          </a:solidFill>
          <a:ln w="0">
            <a:solidFill>
              <a:schemeClr val="bg1">
                <a:alpha val="0"/>
              </a:schemeClr>
            </a:solidFill>
          </a:ln>
        </p:spPr>
        <p:txBody>
          <a:bodyPr vert="horz" rIns="360000" anchor="ctr" anchorCtr="0">
            <a:noAutofit/>
          </a:bodyPr>
          <a:lstStyle>
            <a:lvl1pPr algn="r">
              <a:defRPr sz="3000">
                <a:solidFill>
                  <a:srgbClr val="FFFFFF"/>
                </a:solidFill>
                <a:latin typeface="Arial"/>
                <a:cs typeface="Arial"/>
              </a:defRPr>
            </a:lvl1pPr>
          </a:lstStyle>
          <a:p>
            <a:r>
              <a:rPr lang="ga-IE"/>
              <a:t>Click to edit Master title style</a:t>
            </a:r>
            <a:endParaRPr lang="en-GB" dirty="0"/>
          </a:p>
        </p:txBody>
      </p:sp>
    </p:spTree>
    <p:extLst>
      <p:ext uri="{BB962C8B-B14F-4D97-AF65-F5344CB8AC3E}">
        <p14:creationId xmlns:p14="http://schemas.microsoft.com/office/powerpoint/2010/main" val="2153359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4" name="Straight Connector 3"/>
          <p:cNvCxnSpPr/>
          <p:nvPr/>
        </p:nvCxnSpPr>
        <p:spPr>
          <a:xfrm>
            <a:off x="0" y="5561013"/>
            <a:ext cx="9144000" cy="1587"/>
          </a:xfrm>
          <a:prstGeom prst="line">
            <a:avLst/>
          </a:prstGeom>
          <a:ln w="1016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5943600"/>
            <a:ext cx="1524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535113"/>
            <a:ext cx="65532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icture Placeholder 14"/>
          <p:cNvSpPr>
            <a:spLocks noGrp="1"/>
          </p:cNvSpPr>
          <p:nvPr>
            <p:ph type="pic" sz="quarter" idx="10"/>
          </p:nvPr>
        </p:nvSpPr>
        <p:spPr>
          <a:xfrm>
            <a:off x="0" y="1"/>
            <a:ext cx="9144000" cy="5508624"/>
          </a:xfrm>
          <a:prstGeom prst="rect">
            <a:avLst/>
          </a:prstGeom>
          <a:ln>
            <a:noFill/>
          </a:ln>
        </p:spPr>
        <p:txBody>
          <a:bodyPr vert="horz"/>
          <a:lstStyle>
            <a:lvl1pPr>
              <a:defRPr baseline="0"/>
            </a:lvl1pPr>
          </a:lstStyle>
          <a:p>
            <a:pPr lvl="0"/>
            <a:r>
              <a:rPr lang="ga-IE" noProof="0"/>
              <a:t>Drag picture to placeholder or click icon to add</a:t>
            </a:r>
            <a:endParaRPr lang="en-GB" noProof="0" dirty="0"/>
          </a:p>
        </p:txBody>
      </p:sp>
      <p:sp>
        <p:nvSpPr>
          <p:cNvPr id="2" name="Title 1"/>
          <p:cNvSpPr>
            <a:spLocks noGrp="1"/>
          </p:cNvSpPr>
          <p:nvPr>
            <p:ph type="title"/>
          </p:nvPr>
        </p:nvSpPr>
        <p:spPr>
          <a:xfrm>
            <a:off x="0" y="1714500"/>
            <a:ext cx="6552000" cy="1714500"/>
          </a:xfrm>
          <a:prstGeom prst="rect">
            <a:avLst/>
          </a:prstGeom>
          <a:solidFill>
            <a:schemeClr val="tx1">
              <a:alpha val="60000"/>
            </a:schemeClr>
          </a:solidFill>
          <a:ln>
            <a:solidFill>
              <a:schemeClr val="bg1">
                <a:alpha val="0"/>
              </a:schemeClr>
            </a:solidFill>
          </a:ln>
        </p:spPr>
        <p:txBody>
          <a:bodyPr vert="horz" rIns="360000" anchor="ctr" anchorCtr="0">
            <a:noAutofit/>
          </a:bodyPr>
          <a:lstStyle>
            <a:lvl1pPr algn="r">
              <a:defRPr sz="3000">
                <a:solidFill>
                  <a:schemeClr val="bg1"/>
                </a:solidFill>
              </a:defRPr>
            </a:lvl1pPr>
          </a:lstStyle>
          <a:p>
            <a:r>
              <a:rPr lang="ga-IE"/>
              <a:t>Click to edit Master title style</a:t>
            </a:r>
            <a:endParaRPr lang="en-GB" dirty="0"/>
          </a:p>
        </p:txBody>
      </p:sp>
    </p:spTree>
    <p:extLst>
      <p:ext uri="{BB962C8B-B14F-4D97-AF65-F5344CB8AC3E}">
        <p14:creationId xmlns:p14="http://schemas.microsoft.com/office/powerpoint/2010/main" val="1304923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73225"/>
            <a:ext cx="7315200" cy="1470025"/>
          </a:xfrm>
        </p:spPr>
        <p:txBody>
          <a:bodyPr/>
          <a:lstStyle>
            <a:lvl1pPr algn="ctr">
              <a:defRPr/>
            </a:lvl1pPr>
          </a:lstStyle>
          <a:p>
            <a:r>
              <a:rPr lang="ga-IE" dirty="0"/>
              <a:t>Click to edit Master title style</a:t>
            </a:r>
            <a:endParaRPr lang="en-GB" dirty="0"/>
          </a:p>
        </p:txBody>
      </p:sp>
      <p:sp>
        <p:nvSpPr>
          <p:cNvPr id="3" name="Subtitle 2"/>
          <p:cNvSpPr>
            <a:spLocks noGrp="1"/>
          </p:cNvSpPr>
          <p:nvPr>
            <p:ph type="subTitle" idx="1"/>
          </p:nvPr>
        </p:nvSpPr>
        <p:spPr>
          <a:xfrm>
            <a:off x="1371600" y="3429000"/>
            <a:ext cx="6400800" cy="1752600"/>
          </a:xfrm>
        </p:spPr>
        <p:txBody>
          <a:bodyPr>
            <a:normAutofit/>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dirty="0"/>
              <a:t>Click to edit Master subtitle style</a:t>
            </a:r>
            <a:endParaRPr lang="en-GB" dirty="0"/>
          </a:p>
        </p:txBody>
      </p:sp>
      <p:sp>
        <p:nvSpPr>
          <p:cNvPr id="12"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3"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2377015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GB"/>
          </a:p>
        </p:txBody>
      </p:sp>
      <p:sp>
        <p:nvSpPr>
          <p:cNvPr id="3" name="Content Placeholder 2"/>
          <p:cNvSpPr>
            <a:spLocks noGrp="1"/>
          </p:cNvSpPr>
          <p:nvPr>
            <p:ph idx="1"/>
          </p:nvPr>
        </p:nvSpPr>
        <p:spPr/>
        <p:txBody>
          <a:bodyPr>
            <a:normAutofit/>
          </a:body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12"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3"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2867723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4406900"/>
            <a:ext cx="7391400" cy="1362075"/>
          </a:xfrm>
        </p:spPr>
        <p:txBody>
          <a:bodyPr/>
          <a:lstStyle>
            <a:lvl1pPr algn="l">
              <a:defRPr sz="4000" b="1" cap="all"/>
            </a:lvl1pPr>
          </a:lstStyle>
          <a:p>
            <a:r>
              <a:rPr lang="ga-IE" dirty="0"/>
              <a:t>Click to edit Master title style</a:t>
            </a:r>
            <a:endParaRPr lang="en-GB" dirty="0"/>
          </a:p>
        </p:txBody>
      </p:sp>
      <p:sp>
        <p:nvSpPr>
          <p:cNvPr id="3" name="Text Placeholder 2"/>
          <p:cNvSpPr>
            <a:spLocks noGrp="1"/>
          </p:cNvSpPr>
          <p:nvPr>
            <p:ph type="body" idx="1"/>
          </p:nvPr>
        </p:nvSpPr>
        <p:spPr>
          <a:xfrm>
            <a:off x="914399" y="2906713"/>
            <a:ext cx="73914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8"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9"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3506100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a:t>Click to edit Master title style</a:t>
            </a:r>
            <a:endParaRPr lang="en-GB" dirty="0"/>
          </a:p>
        </p:txBody>
      </p:sp>
      <p:sp>
        <p:nvSpPr>
          <p:cNvPr id="3" name="Content Placeholder 2"/>
          <p:cNvSpPr>
            <a:spLocks noGrp="1"/>
          </p:cNvSpPr>
          <p:nvPr>
            <p:ph sz="half" idx="1"/>
          </p:nvPr>
        </p:nvSpPr>
        <p:spPr>
          <a:xfrm>
            <a:off x="914400" y="1600201"/>
            <a:ext cx="35814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4" name="Content Placeholder 3"/>
          <p:cNvSpPr>
            <a:spLocks noGrp="1"/>
          </p:cNvSpPr>
          <p:nvPr>
            <p:ph sz="half" idx="2"/>
          </p:nvPr>
        </p:nvSpPr>
        <p:spPr>
          <a:xfrm>
            <a:off x="4648200" y="1600200"/>
            <a:ext cx="3581400" cy="4267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7"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8"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2378253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lvl1pPr>
              <a:defRPr/>
            </a:lvl1pPr>
          </a:lstStyle>
          <a:p>
            <a:r>
              <a:rPr lang="ga-IE" dirty="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dirty="0"/>
              <a:t>Click to edit Master text styles</a:t>
            </a:r>
          </a:p>
        </p:txBody>
      </p:sp>
      <p:sp>
        <p:nvSpPr>
          <p:cNvPr id="4" name="Content Placeholder 3"/>
          <p:cNvSpPr>
            <a:spLocks noGrp="1"/>
          </p:cNvSpPr>
          <p:nvPr>
            <p:ph sz="half" idx="2"/>
          </p:nvPr>
        </p:nvSpPr>
        <p:spPr>
          <a:xfrm>
            <a:off x="457200" y="21748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5" y="21748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11" name="Footer Placeholder 1"/>
          <p:cNvSpPr>
            <a:spLocks noGrp="1"/>
          </p:cNvSpPr>
          <p:nvPr>
            <p:ph type="ftr" sz="quarter" idx="10"/>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2" name="Slide Number Placeholder 2"/>
          <p:cNvSpPr>
            <a:spLocks noGrp="1"/>
          </p:cNvSpPr>
          <p:nvPr>
            <p:ph type="sldNum" sz="quarter" idx="11"/>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1484746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dirty="0"/>
              <a:t>Click to edit Master title style</a:t>
            </a:r>
            <a:endParaRPr lang="en-GB" dirty="0"/>
          </a:p>
        </p:txBody>
      </p:sp>
      <p:sp>
        <p:nvSpPr>
          <p:cNvPr id="7"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8"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322708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7"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2070667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2551113" cy="749300"/>
          </a:xfrm>
        </p:spPr>
        <p:txBody>
          <a:bodyPr anchor="b"/>
          <a:lstStyle>
            <a:lvl1pPr algn="l">
              <a:defRPr sz="2000" b="1"/>
            </a:lvl1pPr>
          </a:lstStyle>
          <a:p>
            <a:r>
              <a:rPr lang="ga-IE" dirty="0"/>
              <a:t>Click to edit Master title style</a:t>
            </a:r>
            <a:endParaRPr lang="en-GB" dirty="0"/>
          </a:p>
        </p:txBody>
      </p:sp>
      <p:sp>
        <p:nvSpPr>
          <p:cNvPr id="3" name="Content Placeholder 2"/>
          <p:cNvSpPr>
            <a:spLocks noGrp="1"/>
          </p:cNvSpPr>
          <p:nvPr>
            <p:ph idx="1"/>
          </p:nvPr>
        </p:nvSpPr>
        <p:spPr>
          <a:xfrm>
            <a:off x="3575050" y="685800"/>
            <a:ext cx="4654550" cy="51054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4" name="Text Placeholder 3"/>
          <p:cNvSpPr>
            <a:spLocks noGrp="1"/>
          </p:cNvSpPr>
          <p:nvPr>
            <p:ph type="body" sz="half" idx="2"/>
          </p:nvPr>
        </p:nvSpPr>
        <p:spPr>
          <a:xfrm>
            <a:off x="914400" y="1435101"/>
            <a:ext cx="2551113" cy="4356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425541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500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1571187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5200" cy="731838"/>
          </a:xfrm>
        </p:spPr>
        <p:txBody>
          <a:bodyPr/>
          <a:lstStyle/>
          <a:p>
            <a:r>
              <a:rPr lang="ga-IE"/>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10"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1"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326814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799"/>
            <a:ext cx="2057400" cy="5105402"/>
          </a:xfrm>
        </p:spPr>
        <p:txBody>
          <a:bodyPr vert="eaVert"/>
          <a:lstStyle/>
          <a:p>
            <a:r>
              <a:rPr lang="ga-IE" dirty="0"/>
              <a:t>Click to edit Master title style</a:t>
            </a:r>
            <a:endParaRPr lang="en-GB" dirty="0"/>
          </a:p>
        </p:txBody>
      </p:sp>
      <p:sp>
        <p:nvSpPr>
          <p:cNvPr id="3" name="Vertical Text Placeholder 2"/>
          <p:cNvSpPr>
            <a:spLocks noGrp="1"/>
          </p:cNvSpPr>
          <p:nvPr>
            <p:ph type="body" orient="vert" idx="1"/>
          </p:nvPr>
        </p:nvSpPr>
        <p:spPr>
          <a:xfrm>
            <a:off x="457200" y="685799"/>
            <a:ext cx="6019800" cy="5105401"/>
          </a:xfrm>
        </p:spPr>
        <p:txBody>
          <a:bodyPr vert="eaVert"/>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10"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1"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23429986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0" y="1626595"/>
            <a:ext cx="7315200" cy="731838"/>
          </a:xfrm>
        </p:spPr>
        <p:txBody>
          <a:bodyPr/>
          <a:lstStyle>
            <a:lvl1pPr>
              <a:defRPr>
                <a:solidFill>
                  <a:schemeClr val="bg1"/>
                </a:solidFill>
              </a:defRPr>
            </a:lvl1pPr>
          </a:lstStyle>
          <a:p>
            <a:r>
              <a:rPr lang="ga-IE" dirty="0"/>
              <a:t>Click to edit Master title style</a:t>
            </a:r>
            <a:endParaRPr lang="en-GB" dirty="0"/>
          </a:p>
        </p:txBody>
      </p:sp>
      <p:sp>
        <p:nvSpPr>
          <p:cNvPr id="9" name="Footer Placeholder 1"/>
          <p:cNvSpPr>
            <a:spLocks noGrp="1"/>
          </p:cNvSpPr>
          <p:nvPr>
            <p:ph type="ftr" sz="quarter" idx="3"/>
          </p:nvPr>
        </p:nvSpPr>
        <p:spPr>
          <a:xfrm>
            <a:off x="914400" y="6356350"/>
            <a:ext cx="6566340" cy="365125"/>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0" name="Slide Number Placeholder 2"/>
          <p:cNvSpPr>
            <a:spLocks noGrp="1"/>
          </p:cNvSpPr>
          <p:nvPr>
            <p:ph type="sldNum" sz="quarter" idx="4"/>
          </p:nvPr>
        </p:nvSpPr>
        <p:spPr>
          <a:xfrm>
            <a:off x="302306" y="6356350"/>
            <a:ext cx="531147" cy="365125"/>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spTree>
    <p:extLst>
      <p:ext uri="{BB962C8B-B14F-4D97-AF65-F5344CB8AC3E}">
        <p14:creationId xmlns:p14="http://schemas.microsoft.com/office/powerpoint/2010/main" val="34188594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76" r:id="rId1"/>
    <p:sldLayoutId id="2147483877" r:id="rId2"/>
  </p:sldLayoutIdLst>
  <p:hf hd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pitchFamily="100" charset="-128"/>
          <a:cs typeface="ヒラギノ角ゴ Pro W3" pitchFamily="100" charset="-128"/>
        </a:defRPr>
      </a:lvl1pPr>
      <a:lvl2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2pPr>
      <a:lvl3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3pPr>
      <a:lvl4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4pPr>
      <a:lvl5pPr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5pPr>
      <a:lvl6pPr marL="4572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6pPr>
      <a:lvl7pPr marL="9144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7pPr>
      <a:lvl8pPr marL="13716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8pPr>
      <a:lvl9pPr marL="1828800" algn="ctr" defTabSz="457200" rtl="0" eaLnBrk="1" fontAlgn="base" hangingPunct="1">
        <a:spcBef>
          <a:spcPct val="0"/>
        </a:spcBef>
        <a:spcAft>
          <a:spcPct val="0"/>
        </a:spcAft>
        <a:defRPr sz="4400">
          <a:solidFill>
            <a:schemeClr val="tx1"/>
          </a:solidFill>
          <a:latin typeface="Arial" pitchFamily="100" charset="0"/>
          <a:ea typeface="ヒラギノ角ゴ Pro W3" pitchFamily="100" charset="-128"/>
          <a:cs typeface="ヒラギノ角ゴ Pro W3" pitchFamily="100"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pitchFamily="100" charset="-128"/>
          <a:cs typeface="ヒラギノ角ゴ Pro W3" pitchFamily="100"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pitchFamily="100" charset="-128"/>
          <a:cs typeface="ヒラギノ角ゴ Pro W3"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56" charset="-128"/>
          <a:cs typeface="ＭＳ Ｐゴシック"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56" charset="-128"/>
          <a:cs typeface="ＭＳ Ｐゴシック"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56" charset="-128"/>
          <a:cs typeface="ＭＳ Ｐゴシック"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914400" y="685800"/>
            <a:ext cx="73152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ga-IE"/>
              <a:t>Click to edit Master title style</a:t>
            </a:r>
            <a:endParaRPr lang="en-US"/>
          </a:p>
        </p:txBody>
      </p:sp>
      <p:sp>
        <p:nvSpPr>
          <p:cNvPr id="4099" name="Text Placeholder 2"/>
          <p:cNvSpPr>
            <a:spLocks noGrp="1"/>
          </p:cNvSpPr>
          <p:nvPr>
            <p:ph type="body" idx="1"/>
          </p:nvPr>
        </p:nvSpPr>
        <p:spPr bwMode="auto">
          <a:xfrm>
            <a:off x="914400" y="1600200"/>
            <a:ext cx="7315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9" name="Footer Placeholder 1"/>
          <p:cNvSpPr>
            <a:spLocks noGrp="1"/>
          </p:cNvSpPr>
          <p:nvPr>
            <p:ph type="ftr" sz="quarter" idx="3"/>
          </p:nvPr>
        </p:nvSpPr>
        <p:spPr>
          <a:xfrm>
            <a:off x="914400" y="6189662"/>
            <a:ext cx="6566340" cy="531813"/>
          </a:xfrm>
          <a:prstGeom prst="rect">
            <a:avLst/>
          </a:prstGeom>
        </p:spPr>
        <p:txBody>
          <a:bodyPr vert="horz" lIns="0" tIns="45720" rIns="91440" bIns="45720" rtlCol="0" anchor="ctr"/>
          <a:lstStyle>
            <a:lvl1pPr algn="l">
              <a:defRPr sz="800">
                <a:solidFill>
                  <a:schemeClr val="tx1">
                    <a:tint val="75000"/>
                  </a:schemeClr>
                </a:solidFill>
              </a:defRPr>
            </a:lvl1pPr>
          </a:lstStyle>
          <a:p>
            <a:r>
              <a:rPr lang="en-US" dirty="0"/>
              <a:t>Teagasc Presentation Footer</a:t>
            </a:r>
          </a:p>
        </p:txBody>
      </p:sp>
      <p:sp>
        <p:nvSpPr>
          <p:cNvPr id="10" name="Slide Number Placeholder 2"/>
          <p:cNvSpPr>
            <a:spLocks noGrp="1"/>
          </p:cNvSpPr>
          <p:nvPr>
            <p:ph type="sldNum" sz="quarter" idx="4"/>
          </p:nvPr>
        </p:nvSpPr>
        <p:spPr>
          <a:xfrm>
            <a:off x="302306" y="6189662"/>
            <a:ext cx="531147" cy="531813"/>
          </a:xfrm>
          <a:prstGeom prst="rect">
            <a:avLst/>
          </a:prstGeom>
        </p:spPr>
        <p:txBody>
          <a:bodyPr vert="horz" lIns="91440" tIns="45720" rIns="91440" bIns="45720" rtlCol="0" anchor="ctr"/>
          <a:lstStyle>
            <a:lvl1pPr algn="l">
              <a:defRPr sz="800">
                <a:solidFill>
                  <a:schemeClr val="tx2"/>
                </a:solidFill>
              </a:defRPr>
            </a:lvl1pPr>
          </a:lstStyle>
          <a:p>
            <a:fld id="{34368562-B963-D14D-B6B0-C53B94E906B8}" type="slidenum">
              <a:rPr lang="en-US" smtClean="0"/>
              <a:pPr/>
              <a:t>‹#›</a:t>
            </a:fld>
            <a:endParaRPr lang="en-US" dirty="0"/>
          </a:p>
        </p:txBody>
      </p:sp>
      <p:pic>
        <p:nvPicPr>
          <p:cNvPr id="7" name="Picture 2"/>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334451" y="6189662"/>
            <a:ext cx="15240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Lst>
  <p:hf hdr="0" dt="0"/>
  <p:txStyles>
    <p:titleStyle>
      <a:lvl1pPr algn="l" defTabSz="457200" rtl="0" eaLnBrk="0" fontAlgn="base" hangingPunct="0">
        <a:spcBef>
          <a:spcPct val="0"/>
        </a:spcBef>
        <a:spcAft>
          <a:spcPct val="0"/>
        </a:spcAft>
        <a:defRPr sz="4000" b="1" kern="1200">
          <a:solidFill>
            <a:srgbClr val="359828"/>
          </a:solidFill>
          <a:latin typeface="Arial"/>
          <a:ea typeface="ヒラギノ角ゴ Pro W3" pitchFamily="100" charset="-128"/>
          <a:cs typeface="Arial"/>
        </a:defRPr>
      </a:lvl1pPr>
      <a:lvl2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2pPr>
      <a:lvl3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3pPr>
      <a:lvl4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4pPr>
      <a:lvl5pPr algn="l" defTabSz="457200" rtl="0" eaLnBrk="0" fontAlgn="base" hangingPunct="0">
        <a:spcBef>
          <a:spcPct val="0"/>
        </a:spcBef>
        <a:spcAft>
          <a:spcPct val="0"/>
        </a:spcAft>
        <a:defRPr sz="4000" b="1">
          <a:solidFill>
            <a:srgbClr val="359828"/>
          </a:solidFill>
          <a:latin typeface="Arial" pitchFamily="100" charset="0"/>
          <a:ea typeface="ヒラギノ角ゴ Pro W3" pitchFamily="100" charset="-128"/>
        </a:defRPr>
      </a:lvl5pPr>
      <a:lvl6pPr marL="4572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6pPr>
      <a:lvl7pPr marL="9144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7pPr>
      <a:lvl8pPr marL="13716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8pPr>
      <a:lvl9pPr marL="1828800" algn="l" defTabSz="457200" rtl="0" fontAlgn="base">
        <a:spcBef>
          <a:spcPct val="0"/>
        </a:spcBef>
        <a:spcAft>
          <a:spcPct val="0"/>
        </a:spcAft>
        <a:defRPr sz="4000" b="1">
          <a:solidFill>
            <a:srgbClr val="359828"/>
          </a:solidFill>
          <a:latin typeface="Arial" pitchFamily="100" charset="0"/>
          <a:ea typeface="ヒラギノ角ゴ Pro W3" pitchFamily="100" charset="-128"/>
        </a:defRPr>
      </a:lvl9pPr>
    </p:titleStyle>
    <p:bodyStyle>
      <a:lvl1pPr marL="360363" indent="-360363" algn="l" defTabSz="457200" rtl="0" eaLnBrk="0" fontAlgn="base" hangingPunct="0">
        <a:spcBef>
          <a:spcPct val="20000"/>
        </a:spcBef>
        <a:spcAft>
          <a:spcPts val="600"/>
        </a:spcAft>
        <a:buClr>
          <a:srgbClr val="007944"/>
        </a:buClr>
        <a:buFont typeface="Wingdings" charset="0"/>
        <a:buChar char="§"/>
        <a:defRPr sz="3200" kern="1200">
          <a:solidFill>
            <a:schemeClr val="tx1"/>
          </a:solidFill>
          <a:latin typeface="Arial"/>
          <a:ea typeface="ヒラギノ角ゴ Pro W3" pitchFamily="100" charset="-128"/>
          <a:cs typeface="Arial"/>
        </a:defRPr>
      </a:lvl1pPr>
      <a:lvl2pPr marL="627063" indent="-266700" algn="l" defTabSz="457200" rtl="0" eaLnBrk="0" fontAlgn="base" hangingPunct="0">
        <a:spcBef>
          <a:spcPct val="20000"/>
        </a:spcBef>
        <a:spcAft>
          <a:spcPts val="600"/>
        </a:spcAft>
        <a:buClr>
          <a:srgbClr val="AFC124"/>
        </a:buClr>
        <a:buFont typeface="Arial" charset="0"/>
        <a:buChar char="•"/>
        <a:defRPr sz="2800" kern="1200">
          <a:solidFill>
            <a:schemeClr val="tx1"/>
          </a:solidFill>
          <a:latin typeface="Arial"/>
          <a:ea typeface="ヒラギノ角ゴ Pro W3" pitchFamily="100" charset="-128"/>
          <a:cs typeface="Arial"/>
        </a:defRPr>
      </a:lvl2pPr>
      <a:lvl3pPr marL="893763" indent="-266700" algn="l" defTabSz="457200" rtl="0" eaLnBrk="0" fontAlgn="base" hangingPunct="0">
        <a:spcBef>
          <a:spcPct val="20000"/>
        </a:spcBef>
        <a:spcAft>
          <a:spcPts val="600"/>
        </a:spcAft>
        <a:buClr>
          <a:srgbClr val="6C411F"/>
        </a:buClr>
        <a:buFont typeface="Lucida Grande" charset="0"/>
        <a:buChar char="»"/>
        <a:defRPr sz="2400" kern="1200">
          <a:solidFill>
            <a:schemeClr val="tx1"/>
          </a:solidFill>
          <a:latin typeface="Arial"/>
          <a:ea typeface="ヒラギノ角ゴ Pro W3" pitchFamily="100" charset="-128"/>
          <a:cs typeface="Arial"/>
        </a:defRPr>
      </a:lvl3pPr>
      <a:lvl4pPr marL="1168400" indent="-274638" algn="l" defTabSz="457200" rtl="0" eaLnBrk="0" fontAlgn="base" hangingPunct="0">
        <a:spcBef>
          <a:spcPct val="20000"/>
        </a:spcBef>
        <a:spcAft>
          <a:spcPts val="600"/>
        </a:spcAft>
        <a:buClr>
          <a:srgbClr val="9E743B"/>
        </a:buClr>
        <a:buFont typeface="Wingdings" charset="0"/>
        <a:buChar char="§"/>
        <a:defRPr sz="2000" kern="1200">
          <a:solidFill>
            <a:schemeClr val="tx1"/>
          </a:solidFill>
          <a:latin typeface="Arial"/>
          <a:ea typeface="ヒラギノ角ゴ Pro W3" pitchFamily="100" charset="-128"/>
          <a:cs typeface="Arial"/>
        </a:defRPr>
      </a:lvl4pPr>
      <a:lvl5pPr marL="1347788" indent="-273050" algn="l" defTabSz="457200" rtl="0" eaLnBrk="0" fontAlgn="base" hangingPunct="0">
        <a:spcBef>
          <a:spcPct val="20000"/>
        </a:spcBef>
        <a:spcAft>
          <a:spcPts val="600"/>
        </a:spcAft>
        <a:buClr>
          <a:srgbClr val="DC6D36"/>
        </a:buClr>
        <a:buFont typeface="Arial" charset="0"/>
        <a:buChar char="•"/>
        <a:defRPr sz="2000" kern="1200">
          <a:solidFill>
            <a:schemeClr val="tx1"/>
          </a:solidFill>
          <a:latin typeface="Arial"/>
          <a:ea typeface="ヒラギノ角ゴ Pro W3" pitchFamily="100"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gi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41"/>
          <p:cNvSpPr>
            <a:spLocks noGrp="1"/>
          </p:cNvSpPr>
          <p:nvPr>
            <p:ph type="title"/>
          </p:nvPr>
        </p:nvSpPr>
        <p:spPr bwMode="auto">
          <a:xfrm>
            <a:off x="0" y="1714500"/>
            <a:ext cx="6701742" cy="1714500"/>
          </a:xfrm>
          <a:solidFill>
            <a:srgbClr val="000000">
              <a:alpha val="59999"/>
            </a:srgbClr>
          </a:solidFill>
          <a:ln>
            <a:miter lim="800000"/>
            <a:headEnd/>
            <a:tailEnd/>
          </a:ln>
          <a:extLst>
            <a:ext uri="{FAA26D3D-D897-4be2-8F04-BA451C77F1D7}">
              <ma14:placeholderFlag xmlns="" xmlns:ma14="http://schemas.microsoft.com/office/mac/drawingml/2011/main" val="1"/>
            </a:ext>
          </a:extLst>
        </p:spPr>
        <p:txBody>
          <a:bodyPr wrap="square" lIns="91440" tIns="45720" bIns="45720" numCol="1" compatLnSpc="1">
            <a:prstTxWarp prst="textNoShape">
              <a:avLst/>
            </a:prstTxWarp>
          </a:bodyPr>
          <a:lstStyle/>
          <a:p>
            <a:pPr algn="l"/>
            <a:r>
              <a:rPr lang="en-US" dirty="0">
                <a:latin typeface="Helvetica" pitchFamily="34" charset="0"/>
                <a:ea typeface="ヒラギノ角ゴ Pro W3" charset="0"/>
                <a:cs typeface="Arial" charset="0"/>
              </a:rPr>
              <a:t>The evolution of herbicide resistance in agricultural weeds</a:t>
            </a:r>
          </a:p>
        </p:txBody>
      </p:sp>
      <p:pic>
        <p:nvPicPr>
          <p:cNvPr id="512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3" y="5172075"/>
            <a:ext cx="9178926"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6"/>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0" y="1535113"/>
            <a:ext cx="6713316"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Lecture outline</a:t>
            </a:r>
          </a:p>
        </p:txBody>
      </p:sp>
      <p:sp>
        <p:nvSpPr>
          <p:cNvPr id="3" name="Content Placeholder 2"/>
          <p:cNvSpPr>
            <a:spLocks noGrp="1"/>
          </p:cNvSpPr>
          <p:nvPr>
            <p:ph idx="1"/>
          </p:nvPr>
        </p:nvSpPr>
        <p:spPr/>
        <p:txBody>
          <a:bodyPr/>
          <a:lstStyle/>
          <a:p>
            <a:r>
              <a:rPr lang="en-IE" dirty="0"/>
              <a:t>Origins of herbicides</a:t>
            </a:r>
          </a:p>
          <a:p>
            <a:r>
              <a:rPr lang="en-IE" dirty="0"/>
              <a:t>First cases of herbicide resistance</a:t>
            </a:r>
          </a:p>
          <a:p>
            <a:r>
              <a:rPr lang="en-IE" dirty="0"/>
              <a:t>Target site resistance</a:t>
            </a:r>
          </a:p>
          <a:p>
            <a:r>
              <a:rPr lang="en-IE" dirty="0"/>
              <a:t>Non target site resistance</a:t>
            </a:r>
          </a:p>
          <a:p>
            <a:r>
              <a:rPr lang="en-IE" dirty="0"/>
              <a:t>Irish weed research</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2</a:t>
            </a:fld>
            <a:endParaRPr lang="en-US" dirty="0"/>
          </a:p>
        </p:txBody>
      </p:sp>
    </p:spTree>
    <p:extLst>
      <p:ext uri="{BB962C8B-B14F-4D97-AF65-F5344CB8AC3E}">
        <p14:creationId xmlns:p14="http://schemas.microsoft.com/office/powerpoint/2010/main" val="3380156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What is a weed?</a:t>
            </a:r>
          </a:p>
        </p:txBody>
      </p:sp>
      <p:sp>
        <p:nvSpPr>
          <p:cNvPr id="3" name="Content Placeholder 2"/>
          <p:cNvSpPr>
            <a:spLocks noGrp="1"/>
          </p:cNvSpPr>
          <p:nvPr>
            <p:ph idx="1"/>
          </p:nvPr>
        </p:nvSpPr>
        <p:spPr>
          <a:xfrm>
            <a:off x="523982" y="1600199"/>
            <a:ext cx="3544584" cy="4214973"/>
          </a:xfrm>
        </p:spPr>
        <p:txBody>
          <a:bodyPr/>
          <a:lstStyle/>
          <a:p>
            <a:r>
              <a:rPr lang="en-IE" dirty="0"/>
              <a:t>Any plant growing where it is unwanted in competition with a cultivated species</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3</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8476" y="1577452"/>
            <a:ext cx="2338953" cy="415991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331" y="1577451"/>
            <a:ext cx="2338952" cy="4159917"/>
          </a:xfrm>
          <a:prstGeom prst="rect">
            <a:avLst/>
          </a:prstGeom>
        </p:spPr>
      </p:pic>
    </p:spTree>
    <p:extLst>
      <p:ext uri="{BB962C8B-B14F-4D97-AF65-F5344CB8AC3E}">
        <p14:creationId xmlns:p14="http://schemas.microsoft.com/office/powerpoint/2010/main" val="523910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Herbicides</a:t>
            </a:r>
          </a:p>
        </p:txBody>
      </p:sp>
      <p:sp>
        <p:nvSpPr>
          <p:cNvPr id="3" name="Content Placeholder 2"/>
          <p:cNvSpPr>
            <a:spLocks noGrp="1"/>
          </p:cNvSpPr>
          <p:nvPr>
            <p:ph idx="1"/>
          </p:nvPr>
        </p:nvSpPr>
        <p:spPr/>
        <p:txBody>
          <a:bodyPr/>
          <a:lstStyle/>
          <a:p>
            <a:r>
              <a:rPr lang="en-IE" dirty="0"/>
              <a:t>A substance used to kill vegetation.</a:t>
            </a:r>
          </a:p>
          <a:p>
            <a:r>
              <a:rPr lang="en-IE" dirty="0"/>
              <a:t>Two main types</a:t>
            </a:r>
          </a:p>
          <a:p>
            <a:pPr lvl="1"/>
            <a:r>
              <a:rPr lang="en-IE" dirty="0"/>
              <a:t>Selective herbicides kill specific plants (typically weeds) but do not kill others (typically the crop).</a:t>
            </a:r>
          </a:p>
          <a:p>
            <a:pPr lvl="1"/>
            <a:r>
              <a:rPr lang="en-IE" dirty="0"/>
              <a:t>Non-selective herbicides kill all vegetation they are applied to.</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4</a:t>
            </a:fld>
            <a:endParaRPr lang="en-US" dirty="0"/>
          </a:p>
        </p:txBody>
      </p:sp>
    </p:spTree>
    <p:extLst>
      <p:ext uri="{BB962C8B-B14F-4D97-AF65-F5344CB8AC3E}">
        <p14:creationId xmlns:p14="http://schemas.microsoft.com/office/powerpoint/2010/main" val="58197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804" y="161818"/>
            <a:ext cx="8322068" cy="731838"/>
          </a:xfrm>
        </p:spPr>
        <p:txBody>
          <a:bodyPr/>
          <a:lstStyle/>
          <a:p>
            <a:r>
              <a:rPr lang="en-IE" dirty="0"/>
              <a:t>Selective herbicides: an example</a:t>
            </a:r>
          </a:p>
        </p:txBody>
      </p:sp>
      <p:sp>
        <p:nvSpPr>
          <p:cNvPr id="3" name="Content Placeholder 2"/>
          <p:cNvSpPr>
            <a:spLocks noGrp="1"/>
          </p:cNvSpPr>
          <p:nvPr>
            <p:ph idx="1"/>
          </p:nvPr>
        </p:nvSpPr>
        <p:spPr>
          <a:xfrm>
            <a:off x="174660" y="1078786"/>
            <a:ext cx="4798031" cy="4958993"/>
          </a:xfrm>
        </p:spPr>
        <p:txBody>
          <a:bodyPr>
            <a:normAutofit fontScale="55000" lnSpcReduction="20000"/>
          </a:bodyPr>
          <a:lstStyle/>
          <a:p>
            <a:r>
              <a:rPr lang="en-IE" dirty="0"/>
              <a:t>Acetyl CoA carboxylase inhibitors (</a:t>
            </a:r>
            <a:r>
              <a:rPr lang="en-IE" dirty="0" err="1"/>
              <a:t>ACCase</a:t>
            </a:r>
            <a:r>
              <a:rPr lang="en-IE" dirty="0"/>
              <a:t>) inhibitors.</a:t>
            </a:r>
          </a:p>
          <a:p>
            <a:r>
              <a:rPr lang="en-IE" dirty="0"/>
              <a:t>Prokaryotic and eukaryotic </a:t>
            </a:r>
            <a:r>
              <a:rPr lang="en-IE" dirty="0" err="1"/>
              <a:t>ACCase</a:t>
            </a:r>
            <a:r>
              <a:rPr lang="en-IE" dirty="0"/>
              <a:t>.</a:t>
            </a:r>
          </a:p>
          <a:p>
            <a:r>
              <a:rPr lang="en-IE" dirty="0"/>
              <a:t>Eukaryotic </a:t>
            </a:r>
            <a:r>
              <a:rPr lang="en-IE" dirty="0" err="1"/>
              <a:t>ACCase</a:t>
            </a:r>
            <a:r>
              <a:rPr lang="en-IE" dirty="0"/>
              <a:t> is sensitive to </a:t>
            </a:r>
            <a:r>
              <a:rPr lang="en-IE" dirty="0" err="1"/>
              <a:t>ACCase</a:t>
            </a:r>
            <a:r>
              <a:rPr lang="en-IE" dirty="0"/>
              <a:t> inhibiting herbicides.</a:t>
            </a:r>
          </a:p>
          <a:p>
            <a:r>
              <a:rPr lang="en-IE" dirty="0" err="1"/>
              <a:t>Plastidic</a:t>
            </a:r>
            <a:r>
              <a:rPr lang="en-IE" dirty="0"/>
              <a:t> and cytosolic </a:t>
            </a:r>
            <a:r>
              <a:rPr lang="en-IE" dirty="0" err="1"/>
              <a:t>ACCase</a:t>
            </a:r>
            <a:r>
              <a:rPr lang="en-IE" dirty="0"/>
              <a:t>.</a:t>
            </a:r>
          </a:p>
          <a:p>
            <a:r>
              <a:rPr lang="en-IE" dirty="0"/>
              <a:t>Monocots have </a:t>
            </a:r>
            <a:r>
              <a:rPr lang="en-IE" dirty="0" err="1"/>
              <a:t>plastidic</a:t>
            </a:r>
            <a:r>
              <a:rPr lang="en-IE" dirty="0"/>
              <a:t> and cytosolic  eukaryotic </a:t>
            </a:r>
            <a:r>
              <a:rPr lang="en-IE" dirty="0" err="1"/>
              <a:t>ACCase</a:t>
            </a:r>
            <a:r>
              <a:rPr lang="en-IE" dirty="0"/>
              <a:t>.</a:t>
            </a:r>
          </a:p>
          <a:p>
            <a:r>
              <a:rPr lang="en-IE" dirty="0"/>
              <a:t>Dicots, on the other hand, have only cytosolic eukaryotic </a:t>
            </a:r>
            <a:r>
              <a:rPr lang="en-IE" dirty="0" err="1"/>
              <a:t>ACCase</a:t>
            </a:r>
            <a:r>
              <a:rPr lang="en-IE" dirty="0"/>
              <a:t>.</a:t>
            </a:r>
          </a:p>
          <a:p>
            <a:r>
              <a:rPr lang="en-IE" dirty="0" err="1"/>
              <a:t>ACCase</a:t>
            </a:r>
            <a:r>
              <a:rPr lang="en-IE" dirty="0"/>
              <a:t> inhibiting herbicides target </a:t>
            </a:r>
            <a:r>
              <a:rPr lang="en-IE" dirty="0" err="1"/>
              <a:t>plastidic</a:t>
            </a:r>
            <a:r>
              <a:rPr lang="en-IE" dirty="0"/>
              <a:t> </a:t>
            </a:r>
            <a:r>
              <a:rPr lang="en-IE" dirty="0" err="1"/>
              <a:t>ACCase</a:t>
            </a:r>
            <a:r>
              <a:rPr lang="en-IE" dirty="0"/>
              <a:t>.</a:t>
            </a:r>
          </a:p>
          <a:p>
            <a:r>
              <a:rPr lang="en-IE" dirty="0"/>
              <a:t>Thus, only monocots are killed, with dicots unaffected.</a:t>
            </a:r>
          </a:p>
          <a:p>
            <a:r>
              <a:rPr lang="en-IE" dirty="0"/>
              <a:t>3 main families of </a:t>
            </a:r>
            <a:r>
              <a:rPr lang="en-IE" dirty="0" err="1"/>
              <a:t>ACCase</a:t>
            </a:r>
            <a:r>
              <a:rPr lang="en-IE" dirty="0"/>
              <a:t> inhibitors: “dims”, “fops” and “dens”</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5</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2691" y="1009435"/>
            <a:ext cx="4036601" cy="4839129"/>
          </a:xfrm>
          <a:prstGeom prst="rect">
            <a:avLst/>
          </a:prstGeom>
        </p:spPr>
      </p:pic>
    </p:spTree>
    <p:extLst>
      <p:ext uri="{BB962C8B-B14F-4D97-AF65-F5344CB8AC3E}">
        <p14:creationId xmlns:p14="http://schemas.microsoft.com/office/powerpoint/2010/main" val="2506368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86" y="216809"/>
            <a:ext cx="8979614" cy="731838"/>
          </a:xfrm>
        </p:spPr>
        <p:txBody>
          <a:bodyPr/>
          <a:lstStyle/>
          <a:p>
            <a:r>
              <a:rPr lang="en-IE" sz="3800" dirty="0"/>
              <a:t>Non-selective herbicides: an example</a:t>
            </a:r>
          </a:p>
        </p:txBody>
      </p:sp>
      <p:sp>
        <p:nvSpPr>
          <p:cNvPr id="3" name="Content Placeholder 2"/>
          <p:cNvSpPr>
            <a:spLocks noGrp="1"/>
          </p:cNvSpPr>
          <p:nvPr>
            <p:ph idx="1"/>
          </p:nvPr>
        </p:nvSpPr>
        <p:spPr>
          <a:xfrm>
            <a:off x="82194" y="1148137"/>
            <a:ext cx="4890498" cy="5036906"/>
          </a:xfrm>
        </p:spPr>
        <p:txBody>
          <a:bodyPr>
            <a:normAutofit fontScale="70000" lnSpcReduction="20000"/>
          </a:bodyPr>
          <a:lstStyle/>
          <a:p>
            <a:r>
              <a:rPr lang="en-IE" dirty="0"/>
              <a:t>5-enolpyruvylshikimate-3-phosphate synthase (EPSPS) inhibitors.</a:t>
            </a:r>
          </a:p>
          <a:p>
            <a:r>
              <a:rPr lang="en-IE" dirty="0"/>
              <a:t>AKA Glyphosate</a:t>
            </a:r>
          </a:p>
          <a:p>
            <a:r>
              <a:rPr lang="en-IE" dirty="0"/>
              <a:t>AKA Roundup</a:t>
            </a:r>
          </a:p>
          <a:p>
            <a:r>
              <a:rPr lang="en-IE" dirty="0"/>
              <a:t>EPSPS is an important part of the </a:t>
            </a:r>
            <a:r>
              <a:rPr lang="en-IE" dirty="0" err="1"/>
              <a:t>shikimate</a:t>
            </a:r>
            <a:r>
              <a:rPr lang="en-IE" dirty="0"/>
              <a:t> pathway which produces many aromatic products such as </a:t>
            </a:r>
            <a:r>
              <a:rPr lang="en-IE" dirty="0" err="1"/>
              <a:t>lignins</a:t>
            </a:r>
            <a:r>
              <a:rPr lang="en-IE" dirty="0"/>
              <a:t>, alkaloids, flavonoids, benzoic acids, and plant hormones, in addition to amino acids needed for protein synthesis.</a:t>
            </a:r>
          </a:p>
          <a:p>
            <a:r>
              <a:rPr lang="en-IE" dirty="0"/>
              <a:t>This makes glyphosate such a useful herbicide!</a:t>
            </a:r>
          </a:p>
          <a:p>
            <a:r>
              <a:rPr lang="en-IE" dirty="0"/>
              <a:t>Save questions about how much I’m being paid by Monsanto for the end please.</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6</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1869" y="835631"/>
            <a:ext cx="4068566" cy="271237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1869" y="3653492"/>
            <a:ext cx="4113013" cy="2521277"/>
          </a:xfrm>
          <a:prstGeom prst="rect">
            <a:avLst/>
          </a:prstGeom>
        </p:spPr>
      </p:pic>
    </p:spTree>
    <p:extLst>
      <p:ext uri="{BB962C8B-B14F-4D97-AF65-F5344CB8AC3E}">
        <p14:creationId xmlns:p14="http://schemas.microsoft.com/office/powerpoint/2010/main" val="2144370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112" y="130995"/>
            <a:ext cx="8887146" cy="731838"/>
          </a:xfrm>
        </p:spPr>
        <p:txBody>
          <a:bodyPr/>
          <a:lstStyle/>
          <a:p>
            <a:r>
              <a:rPr lang="en-IE" sz="3600" dirty="0"/>
              <a:t>Early herbicide research</a:t>
            </a:r>
            <a:endParaRPr lang="en-IE" dirty="0"/>
          </a:p>
        </p:txBody>
      </p:sp>
      <p:sp>
        <p:nvSpPr>
          <p:cNvPr id="4" name="Footer Placeholder 3"/>
          <p:cNvSpPr>
            <a:spLocks noGrp="1"/>
          </p:cNvSpPr>
          <p:nvPr>
            <p:ph type="ftr" sz="quarter" idx="3"/>
          </p:nvPr>
        </p:nvSpPr>
        <p:spPr/>
        <p:txBody>
          <a:bodyPr/>
          <a:lstStyle/>
          <a:p>
            <a:endParaRPr lang="en-US" dirty="0"/>
          </a:p>
        </p:txBody>
      </p:sp>
      <p:sp>
        <p:nvSpPr>
          <p:cNvPr id="3" name="Content Placeholder 2"/>
          <p:cNvSpPr>
            <a:spLocks noGrp="1"/>
          </p:cNvSpPr>
          <p:nvPr>
            <p:ph idx="1"/>
          </p:nvPr>
        </p:nvSpPr>
        <p:spPr>
          <a:xfrm>
            <a:off x="113015" y="778267"/>
            <a:ext cx="5075434" cy="5427324"/>
          </a:xfrm>
        </p:spPr>
        <p:txBody>
          <a:bodyPr>
            <a:normAutofit fontScale="62500" lnSpcReduction="20000"/>
          </a:bodyPr>
          <a:lstStyle/>
          <a:p>
            <a:r>
              <a:rPr lang="en-IE" dirty="0"/>
              <a:t>Commercial herbicides were developed during World War II.</a:t>
            </a:r>
          </a:p>
          <a:p>
            <a:r>
              <a:rPr lang="en-IE" dirty="0"/>
              <a:t>2,4-D, the first herbicide came from research investigating the role of IAA in plant growth regulation.</a:t>
            </a:r>
          </a:p>
          <a:p>
            <a:r>
              <a:rPr lang="en-IE" dirty="0"/>
              <a:t>Researchers found that high doses of IAA would kill dicots, however IAA was too unstable to be used effectively.</a:t>
            </a:r>
          </a:p>
          <a:p>
            <a:r>
              <a:rPr lang="en-IE" dirty="0"/>
              <a:t>2,4-D is essentially a synthetic </a:t>
            </a:r>
            <a:r>
              <a:rPr lang="en-IE" dirty="0" err="1"/>
              <a:t>auxin</a:t>
            </a:r>
            <a:r>
              <a:rPr lang="en-IE" dirty="0"/>
              <a:t>.</a:t>
            </a:r>
          </a:p>
          <a:p>
            <a:r>
              <a:rPr lang="en-IE" dirty="0"/>
              <a:t>Rapidly increased farm efficiency, effectively “replaced the hoe”</a:t>
            </a:r>
          </a:p>
          <a:p>
            <a:r>
              <a:rPr lang="en-IE" dirty="0"/>
              <a:t>Kept secret because initial plans were to use herbicides to destroy German crops to help starve the war effort.</a:t>
            </a:r>
          </a:p>
          <a:p>
            <a:r>
              <a:rPr lang="en-IE" dirty="0"/>
              <a:t>Never materialised, but tactic was eventually used by the US army during the Vietnam War, which was very sound of them. </a:t>
            </a:r>
          </a:p>
        </p:txBody>
      </p:sp>
      <p:sp>
        <p:nvSpPr>
          <p:cNvPr id="5" name="Slide Number Placeholder 4"/>
          <p:cNvSpPr>
            <a:spLocks noGrp="1"/>
          </p:cNvSpPr>
          <p:nvPr>
            <p:ph type="sldNum" sz="quarter" idx="4"/>
          </p:nvPr>
        </p:nvSpPr>
        <p:spPr/>
        <p:txBody>
          <a:bodyPr/>
          <a:lstStyle/>
          <a:p>
            <a:fld id="{34368562-B963-D14D-B6B0-C53B94E906B8}" type="slidenum">
              <a:rPr lang="en-US" smtClean="0"/>
              <a:pPr/>
              <a:t>7</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5509" y="1163307"/>
            <a:ext cx="3896298" cy="3336773"/>
          </a:xfrm>
          <a:prstGeom prst="rect">
            <a:avLst/>
          </a:prstGeom>
        </p:spPr>
      </p:pic>
    </p:spTree>
    <p:extLst>
      <p:ext uri="{BB962C8B-B14F-4D97-AF65-F5344CB8AC3E}">
        <p14:creationId xmlns:p14="http://schemas.microsoft.com/office/powerpoint/2010/main" val="383022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112" y="130995"/>
            <a:ext cx="8887146" cy="731838"/>
          </a:xfrm>
        </p:spPr>
        <p:txBody>
          <a:bodyPr/>
          <a:lstStyle/>
          <a:p>
            <a:r>
              <a:rPr lang="en-IE" sz="3600" dirty="0"/>
              <a:t>Early herbicide research</a:t>
            </a:r>
            <a:endParaRPr lang="en-IE" dirty="0"/>
          </a:p>
        </p:txBody>
      </p:sp>
      <p:sp>
        <p:nvSpPr>
          <p:cNvPr id="4" name="Footer Placeholder 3"/>
          <p:cNvSpPr>
            <a:spLocks noGrp="1"/>
          </p:cNvSpPr>
          <p:nvPr>
            <p:ph type="ftr" sz="quarter" idx="3"/>
          </p:nvPr>
        </p:nvSpPr>
        <p:spPr/>
        <p:txBody>
          <a:bodyPr/>
          <a:lstStyle/>
          <a:p>
            <a:endParaRPr lang="en-US" dirty="0"/>
          </a:p>
        </p:txBody>
      </p:sp>
      <p:sp>
        <p:nvSpPr>
          <p:cNvPr id="3" name="Content Placeholder 2"/>
          <p:cNvSpPr>
            <a:spLocks noGrp="1"/>
          </p:cNvSpPr>
          <p:nvPr>
            <p:ph idx="1"/>
          </p:nvPr>
        </p:nvSpPr>
        <p:spPr>
          <a:xfrm>
            <a:off x="113015" y="778267"/>
            <a:ext cx="5075434" cy="5427324"/>
          </a:xfrm>
        </p:spPr>
        <p:txBody>
          <a:bodyPr>
            <a:normAutofit fontScale="55000" lnSpcReduction="20000"/>
          </a:bodyPr>
          <a:lstStyle/>
          <a:p>
            <a:r>
              <a:rPr lang="en-IE" dirty="0"/>
              <a:t>Commercial herbicides were developed during World War II.</a:t>
            </a:r>
          </a:p>
          <a:p>
            <a:r>
              <a:rPr lang="en-IE" dirty="0"/>
              <a:t>2,4-D, the first herbicide came from research investigating the role of IAA in plant growth regulation.</a:t>
            </a:r>
          </a:p>
          <a:p>
            <a:r>
              <a:rPr lang="en-IE" dirty="0"/>
              <a:t>Researchers found that high doses of IAA would kill dicots, through uncontrollable cell division in </a:t>
            </a:r>
            <a:r>
              <a:rPr lang="en-IE" dirty="0" err="1"/>
              <a:t>meristematic</a:t>
            </a:r>
            <a:r>
              <a:rPr lang="en-IE" dirty="0"/>
              <a:t> zones. However IAA was too unstable to be used effectively.</a:t>
            </a:r>
          </a:p>
          <a:p>
            <a:r>
              <a:rPr lang="en-IE" dirty="0"/>
              <a:t>2,4-D is essentially a synthetic </a:t>
            </a:r>
            <a:r>
              <a:rPr lang="en-IE" dirty="0" err="1"/>
              <a:t>auxin</a:t>
            </a:r>
            <a:r>
              <a:rPr lang="en-IE" dirty="0"/>
              <a:t>.</a:t>
            </a:r>
          </a:p>
          <a:p>
            <a:r>
              <a:rPr lang="en-IE" dirty="0"/>
              <a:t>Rapidly increased farm efficiency, effectively “replaced the hoe”</a:t>
            </a:r>
          </a:p>
          <a:p>
            <a:r>
              <a:rPr lang="en-IE" dirty="0"/>
              <a:t>Kept secret because initial plans were to use herbicides to destroy German crops to help starve the war effort.</a:t>
            </a:r>
          </a:p>
          <a:p>
            <a:r>
              <a:rPr lang="en-IE" dirty="0"/>
              <a:t>Never materialised, but tactic was eventually used by the US army during the Vietnam War, which was very sound of them. </a:t>
            </a: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6984" r="12457"/>
          <a:stretch/>
        </p:blipFill>
        <p:spPr>
          <a:xfrm>
            <a:off x="5363110" y="1249595"/>
            <a:ext cx="3554860" cy="3309563"/>
          </a:xfrm>
          <a:prstGeom prst="rect">
            <a:avLst/>
          </a:prstGeom>
        </p:spPr>
      </p:pic>
      <p:sp>
        <p:nvSpPr>
          <p:cNvPr id="5" name="Slide Number Placeholder 4"/>
          <p:cNvSpPr>
            <a:spLocks noGrp="1"/>
          </p:cNvSpPr>
          <p:nvPr>
            <p:ph type="sldNum" sz="quarter" idx="4"/>
          </p:nvPr>
        </p:nvSpPr>
        <p:spPr/>
        <p:txBody>
          <a:bodyPr/>
          <a:lstStyle/>
          <a:p>
            <a:fld id="{34368562-B963-D14D-B6B0-C53B94E906B8}" type="slidenum">
              <a:rPr lang="en-US" smtClean="0"/>
              <a:pPr/>
              <a:t>8</a:t>
            </a:fld>
            <a:endParaRPr lang="en-US" dirty="0"/>
          </a:p>
        </p:txBody>
      </p:sp>
    </p:spTree>
    <p:extLst>
      <p:ext uri="{BB962C8B-B14F-4D97-AF65-F5344CB8AC3E}">
        <p14:creationId xmlns:p14="http://schemas.microsoft.com/office/powerpoint/2010/main" val="2831788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1543"/>
            <a:ext cx="7315200" cy="731838"/>
          </a:xfrm>
        </p:spPr>
        <p:txBody>
          <a:bodyPr/>
          <a:lstStyle/>
          <a:p>
            <a:r>
              <a:rPr lang="en-IE" dirty="0"/>
              <a:t>Global herbicide resistance</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9</a:t>
            </a:fld>
            <a:endParaRPr lang="en-US" dirty="0"/>
          </a:p>
        </p:txBody>
      </p:sp>
      <p:pic>
        <p:nvPicPr>
          <p:cNvPr id="6" name="Content Placeholder 5">
            <a:extLst>
              <a:ext uri="{FF2B5EF4-FFF2-40B4-BE49-F238E27FC236}">
                <a16:creationId xmlns:a16="http://schemas.microsoft.com/office/drawing/2014/main" id="{A583B338-56B2-4F25-A1D0-4B27FFE79441}"/>
              </a:ext>
            </a:extLst>
          </p:cNvPr>
          <p:cNvPicPr>
            <a:picLocks noGrp="1" noChangeAspect="1"/>
          </p:cNvPicPr>
          <p:nvPr>
            <p:ph idx="1"/>
          </p:nvPr>
        </p:nvPicPr>
        <p:blipFill>
          <a:blip r:embed="rId2"/>
          <a:stretch>
            <a:fillRect/>
          </a:stretch>
        </p:blipFill>
        <p:spPr>
          <a:xfrm>
            <a:off x="383175" y="854040"/>
            <a:ext cx="5932403" cy="4451277"/>
          </a:xfrm>
          <a:prstGeom prst="rect">
            <a:avLst/>
          </a:prstGeom>
        </p:spPr>
      </p:pic>
      <p:sp>
        <p:nvSpPr>
          <p:cNvPr id="7" name="TextBox 6"/>
          <p:cNvSpPr txBox="1"/>
          <p:nvPr/>
        </p:nvSpPr>
        <p:spPr>
          <a:xfrm>
            <a:off x="6606283" y="843677"/>
            <a:ext cx="2085654" cy="258532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IE" dirty="0"/>
              <a:t>First cases of herbicide resistance were reported in the US in the 50s, shortly after the introduction of commercial herbicides.</a:t>
            </a:r>
          </a:p>
        </p:txBody>
      </p:sp>
      <p:sp>
        <p:nvSpPr>
          <p:cNvPr id="10" name="TextBox 9"/>
          <p:cNvSpPr txBox="1"/>
          <p:nvPr/>
        </p:nvSpPr>
        <p:spPr>
          <a:xfrm>
            <a:off x="6534363" y="3521467"/>
            <a:ext cx="2157573"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IE" dirty="0"/>
              <a:t>Resistance has been increasing steadily since</a:t>
            </a:r>
          </a:p>
        </p:txBody>
      </p:sp>
      <p:sp>
        <p:nvSpPr>
          <p:cNvPr id="11" name="TextBox 10"/>
          <p:cNvSpPr txBox="1"/>
          <p:nvPr/>
        </p:nvSpPr>
        <p:spPr>
          <a:xfrm>
            <a:off x="6462442" y="4549676"/>
            <a:ext cx="2547991"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IE" dirty="0"/>
              <a:t>Resistance events were typically met with chemical solutions </a:t>
            </a:r>
            <a:r>
              <a:rPr lang="en-IE" dirty="0" err="1"/>
              <a:t>ie</a:t>
            </a:r>
            <a:r>
              <a:rPr lang="en-IE" dirty="0"/>
              <a:t>. new herbicide modes of action, But no new MOAs have been released in over 20 years</a:t>
            </a:r>
          </a:p>
        </p:txBody>
      </p:sp>
    </p:spTree>
    <p:extLst>
      <p:ext uri="{BB962C8B-B14F-4D97-AF65-F5344CB8AC3E}">
        <p14:creationId xmlns:p14="http://schemas.microsoft.com/office/powerpoint/2010/main" val="988230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1543"/>
            <a:ext cx="7315200" cy="731838"/>
          </a:xfrm>
        </p:spPr>
        <p:txBody>
          <a:bodyPr/>
          <a:lstStyle/>
          <a:p>
            <a:r>
              <a:rPr lang="en-IE" dirty="0"/>
              <a:t>Global herbicide resistance</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10</a:t>
            </a:fld>
            <a:endParaRPr lang="en-US" dirty="0"/>
          </a:p>
        </p:txBody>
      </p:sp>
      <p:pic>
        <p:nvPicPr>
          <p:cNvPr id="6" name="Content Placeholder 5">
            <a:extLst>
              <a:ext uri="{FF2B5EF4-FFF2-40B4-BE49-F238E27FC236}">
                <a16:creationId xmlns:a16="http://schemas.microsoft.com/office/drawing/2014/main" id="{A583B338-56B2-4F25-A1D0-4B27FFE79441}"/>
              </a:ext>
            </a:extLst>
          </p:cNvPr>
          <p:cNvPicPr>
            <a:picLocks noGrp="1" noChangeAspect="1"/>
          </p:cNvPicPr>
          <p:nvPr>
            <p:ph idx="1"/>
          </p:nvPr>
        </p:nvPicPr>
        <p:blipFill>
          <a:blip r:embed="rId2"/>
          <a:stretch>
            <a:fillRect/>
          </a:stretch>
        </p:blipFill>
        <p:spPr>
          <a:xfrm>
            <a:off x="383175" y="854040"/>
            <a:ext cx="5932403" cy="4451277"/>
          </a:xfrm>
          <a:prstGeom prst="rect">
            <a:avLst/>
          </a:prstGeom>
        </p:spPr>
      </p:pic>
      <p:sp>
        <p:nvSpPr>
          <p:cNvPr id="7" name="TextBox 6"/>
          <p:cNvSpPr txBox="1"/>
          <p:nvPr/>
        </p:nvSpPr>
        <p:spPr>
          <a:xfrm>
            <a:off x="6606283" y="1530849"/>
            <a:ext cx="2085654"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IE" dirty="0"/>
              <a:t>Why was Ireland so late to resistance?</a:t>
            </a:r>
          </a:p>
        </p:txBody>
      </p:sp>
      <p:cxnSp>
        <p:nvCxnSpPr>
          <p:cNvPr id="9" name="Straight Arrow Connector 8"/>
          <p:cNvCxnSpPr>
            <a:stCxn id="7" idx="1"/>
          </p:cNvCxnSpPr>
          <p:nvPr/>
        </p:nvCxnSpPr>
        <p:spPr>
          <a:xfrm flipH="1" flipV="1">
            <a:off x="5897366" y="1654139"/>
            <a:ext cx="708917" cy="33837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7176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1543"/>
            <a:ext cx="7315200" cy="731838"/>
          </a:xfrm>
        </p:spPr>
        <p:txBody>
          <a:bodyPr/>
          <a:lstStyle/>
          <a:p>
            <a:r>
              <a:rPr lang="en-IE" dirty="0"/>
              <a:t>Global herbicide resistance</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11</a:t>
            </a:fld>
            <a:endParaRPr lang="en-US" dirty="0"/>
          </a:p>
        </p:txBody>
      </p:sp>
      <p:sp>
        <p:nvSpPr>
          <p:cNvPr id="7" name="TextBox 6"/>
          <p:cNvSpPr txBox="1"/>
          <p:nvPr/>
        </p:nvSpPr>
        <p:spPr>
          <a:xfrm>
            <a:off x="6945330" y="1069184"/>
            <a:ext cx="2085654"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IE" dirty="0"/>
              <a:t>Why was Ireland so late to resistance?</a:t>
            </a:r>
          </a:p>
        </p:txBody>
      </p:sp>
      <p:sp>
        <p:nvSpPr>
          <p:cNvPr id="3" name="Content Placeholder 2"/>
          <p:cNvSpPr>
            <a:spLocks noGrp="1"/>
          </p:cNvSpPr>
          <p:nvPr>
            <p:ph idx="1"/>
          </p:nvPr>
        </p:nvSpPr>
        <p:spPr>
          <a:xfrm>
            <a:off x="914400" y="1600200"/>
            <a:ext cx="5337424" cy="4191000"/>
          </a:xfrm>
        </p:spPr>
        <p:txBody>
          <a:bodyPr/>
          <a:lstStyle/>
          <a:p>
            <a:endParaRPr lang="en-IE" dirty="0"/>
          </a:p>
        </p:txBody>
      </p:sp>
      <p:pic>
        <p:nvPicPr>
          <p:cNvPr id="1026" name="Picture 2" descr="G:\PhD\Critical Review Paper\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358" y="732032"/>
            <a:ext cx="6572038" cy="492902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058346" y="2558265"/>
            <a:ext cx="1900719"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IE" dirty="0"/>
              <a:t>Ireland has one of the best climates in the world to produce cereals in.</a:t>
            </a:r>
          </a:p>
        </p:txBody>
      </p:sp>
      <p:sp>
        <p:nvSpPr>
          <p:cNvPr id="10" name="TextBox 9"/>
          <p:cNvSpPr txBox="1"/>
          <p:nvPr/>
        </p:nvSpPr>
        <p:spPr>
          <a:xfrm>
            <a:off x="7058346" y="4397339"/>
            <a:ext cx="1900719" cy="175432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IE" dirty="0"/>
              <a:t>We have very vigorous, competitive crops resulting in these high yields</a:t>
            </a:r>
          </a:p>
        </p:txBody>
      </p:sp>
    </p:spTree>
    <p:extLst>
      <p:ext uri="{BB962C8B-B14F-4D97-AF65-F5344CB8AC3E}">
        <p14:creationId xmlns:p14="http://schemas.microsoft.com/office/powerpoint/2010/main" val="1011600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1543"/>
            <a:ext cx="7315200" cy="731838"/>
          </a:xfrm>
        </p:spPr>
        <p:txBody>
          <a:bodyPr/>
          <a:lstStyle/>
          <a:p>
            <a:r>
              <a:rPr lang="en-IE" dirty="0"/>
              <a:t>Global herbicide resistance</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12</a:t>
            </a:fld>
            <a:endParaRPr lang="en-US" dirty="0"/>
          </a:p>
        </p:txBody>
      </p:sp>
      <p:sp>
        <p:nvSpPr>
          <p:cNvPr id="7" name="TextBox 6"/>
          <p:cNvSpPr txBox="1"/>
          <p:nvPr/>
        </p:nvSpPr>
        <p:spPr>
          <a:xfrm>
            <a:off x="6945330" y="1069184"/>
            <a:ext cx="2085654"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IE" dirty="0"/>
              <a:t>Why was Ireland so late to resistance?</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5317" y="881008"/>
            <a:ext cx="4198875" cy="4826913"/>
          </a:xfrm>
        </p:spPr>
      </p:pic>
      <p:sp>
        <p:nvSpPr>
          <p:cNvPr id="9" name="TextBox 8"/>
          <p:cNvSpPr txBox="1"/>
          <p:nvPr/>
        </p:nvSpPr>
        <p:spPr>
          <a:xfrm>
            <a:off x="5815173" y="3575407"/>
            <a:ext cx="3010328"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IE" dirty="0"/>
              <a:t>It’s also entirely likely that herbicide resistance has been an issue under the surface in Ireland for a number of years</a:t>
            </a:r>
          </a:p>
        </p:txBody>
      </p:sp>
    </p:spTree>
    <p:extLst>
      <p:ext uri="{BB962C8B-B14F-4D97-AF65-F5344CB8AC3E}">
        <p14:creationId xmlns:p14="http://schemas.microsoft.com/office/powerpoint/2010/main" val="3172384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5656"/>
            <a:ext cx="7315200" cy="731838"/>
          </a:xfrm>
        </p:spPr>
        <p:txBody>
          <a:bodyPr/>
          <a:lstStyle/>
          <a:p>
            <a:r>
              <a:rPr lang="en-IE" dirty="0"/>
              <a:t>Herbicide resistance in Ireland</a:t>
            </a:r>
          </a:p>
        </p:txBody>
      </p:sp>
      <p:sp>
        <p:nvSpPr>
          <p:cNvPr id="3" name="Content Placeholder 2"/>
          <p:cNvSpPr>
            <a:spLocks noGrp="1"/>
          </p:cNvSpPr>
          <p:nvPr>
            <p:ph idx="1"/>
          </p:nvPr>
        </p:nvSpPr>
        <p:spPr/>
        <p:txBody>
          <a:bodyPr>
            <a:normAutofit fontScale="77500" lnSpcReduction="20000"/>
          </a:bodyPr>
          <a:lstStyle/>
          <a:p>
            <a:r>
              <a:rPr lang="en-IE" dirty="0"/>
              <a:t>Long suspected but only confirmed for the first time in 2016.</a:t>
            </a:r>
          </a:p>
          <a:p>
            <a:r>
              <a:rPr lang="en-IE" dirty="0"/>
              <a:t>Species:</a:t>
            </a:r>
          </a:p>
          <a:p>
            <a:pPr lvl="1"/>
            <a:r>
              <a:rPr lang="en-IE" dirty="0"/>
              <a:t>Wild oats (</a:t>
            </a:r>
            <a:r>
              <a:rPr lang="en-IE" dirty="0" err="1"/>
              <a:t>ACCase</a:t>
            </a:r>
            <a:r>
              <a:rPr lang="en-IE" dirty="0"/>
              <a:t> + ALS)</a:t>
            </a:r>
          </a:p>
          <a:p>
            <a:pPr lvl="1"/>
            <a:r>
              <a:rPr lang="en-IE" dirty="0"/>
              <a:t>Sterile brome (ALS)</a:t>
            </a:r>
          </a:p>
          <a:p>
            <a:pPr lvl="1"/>
            <a:r>
              <a:rPr lang="en-IE" dirty="0"/>
              <a:t>Great brome (ALS)</a:t>
            </a:r>
          </a:p>
          <a:p>
            <a:pPr lvl="1"/>
            <a:r>
              <a:rPr lang="en-IE" dirty="0"/>
              <a:t>Black grass (</a:t>
            </a:r>
            <a:r>
              <a:rPr lang="en-IE" dirty="0" err="1"/>
              <a:t>ACCase</a:t>
            </a:r>
            <a:r>
              <a:rPr lang="en-IE" dirty="0"/>
              <a:t> + ALS)</a:t>
            </a:r>
          </a:p>
          <a:p>
            <a:r>
              <a:rPr lang="en-IE" dirty="0"/>
              <a:t>Suspected species:</a:t>
            </a:r>
          </a:p>
          <a:p>
            <a:pPr lvl="1"/>
            <a:r>
              <a:rPr lang="en-IE" dirty="0"/>
              <a:t>Annual </a:t>
            </a:r>
            <a:r>
              <a:rPr lang="en-IE" dirty="0" err="1"/>
              <a:t>meadowgrass</a:t>
            </a:r>
            <a:endParaRPr lang="en-IE" dirty="0"/>
          </a:p>
          <a:p>
            <a:pPr lvl="1"/>
            <a:r>
              <a:rPr lang="en-IE" dirty="0"/>
              <a:t>Italian ryegrass</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13</a:t>
            </a:fld>
            <a:endParaRPr lang="en-US" dirty="0"/>
          </a:p>
        </p:txBody>
      </p:sp>
      <p:pic>
        <p:nvPicPr>
          <p:cNvPr id="10242" name="Picture 2" descr="G:\PhD\Glasshouse Trial\Winter 2016\3 weeks post spraying\Wild Oats\Side by side resistant v susceptib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2495" y="2178976"/>
            <a:ext cx="3948045" cy="3410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760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Proximal versus distal causes</a:t>
            </a:r>
          </a:p>
        </p:txBody>
      </p:sp>
      <p:sp>
        <p:nvSpPr>
          <p:cNvPr id="3" name="Content Placeholder 2"/>
          <p:cNvSpPr>
            <a:spLocks noGrp="1"/>
          </p:cNvSpPr>
          <p:nvPr>
            <p:ph idx="1"/>
          </p:nvPr>
        </p:nvSpPr>
        <p:spPr/>
        <p:txBody>
          <a:bodyPr>
            <a:normAutofit fontScale="92500" lnSpcReduction="20000"/>
          </a:bodyPr>
          <a:lstStyle/>
          <a:p>
            <a:r>
              <a:rPr lang="en-IE" dirty="0"/>
              <a:t>Proximal causes are events that are the closest to, or immediately cause the observed effect.</a:t>
            </a:r>
          </a:p>
          <a:p>
            <a:r>
              <a:rPr lang="en-IE" dirty="0"/>
              <a:t>Distal causes are thought of as the ultimate reason the observed effect happened, only chronologically further from said event.</a:t>
            </a:r>
          </a:p>
          <a:p>
            <a:endParaRPr lang="en-IE" dirty="0"/>
          </a:p>
          <a:p>
            <a:r>
              <a:rPr lang="en-IE" dirty="0"/>
              <a:t>Why do we care?</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14</a:t>
            </a:fld>
            <a:endParaRPr lang="en-US" dirty="0"/>
          </a:p>
        </p:txBody>
      </p:sp>
    </p:spTree>
    <p:extLst>
      <p:ext uri="{BB962C8B-B14F-4D97-AF65-F5344CB8AC3E}">
        <p14:creationId xmlns:p14="http://schemas.microsoft.com/office/powerpoint/2010/main" val="3933179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44011"/>
            <a:ext cx="7315200" cy="731838"/>
          </a:xfrm>
        </p:spPr>
        <p:txBody>
          <a:bodyPr/>
          <a:lstStyle/>
          <a:p>
            <a:r>
              <a:rPr lang="en-IE" dirty="0"/>
              <a:t>Proximal versus distal causes: an example</a:t>
            </a:r>
          </a:p>
        </p:txBody>
      </p:sp>
      <p:sp>
        <p:nvSpPr>
          <p:cNvPr id="3" name="Content Placeholder 2"/>
          <p:cNvSpPr>
            <a:spLocks noGrp="1"/>
          </p:cNvSpPr>
          <p:nvPr>
            <p:ph idx="1"/>
          </p:nvPr>
        </p:nvSpPr>
        <p:spPr>
          <a:xfrm>
            <a:off x="133564" y="1600199"/>
            <a:ext cx="3308277" cy="4451280"/>
          </a:xfrm>
        </p:spPr>
        <p:txBody>
          <a:bodyPr>
            <a:normAutofit fontScale="85000" lnSpcReduction="10000"/>
          </a:bodyPr>
          <a:lstStyle/>
          <a:p>
            <a:r>
              <a:rPr lang="en-IE" dirty="0"/>
              <a:t>The Golden State Warriors won the 2018 NBA championships.</a:t>
            </a:r>
          </a:p>
          <a:p>
            <a:r>
              <a:rPr lang="en-IE" dirty="0"/>
              <a:t>The proximal cause of this event was GSW winning game 4 of the finals </a:t>
            </a:r>
            <a:r>
              <a:rPr lang="en-IE" dirty="0" err="1"/>
              <a:t>vs</a:t>
            </a:r>
            <a:r>
              <a:rPr lang="en-IE" dirty="0"/>
              <a:t> Cleveland, 108-85</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15</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1841" y="1723027"/>
            <a:ext cx="5616939" cy="3742825"/>
          </a:xfrm>
          <a:prstGeom prst="rect">
            <a:avLst/>
          </a:prstGeom>
        </p:spPr>
      </p:pic>
    </p:spTree>
    <p:extLst>
      <p:ext uri="{BB962C8B-B14F-4D97-AF65-F5344CB8AC3E}">
        <p14:creationId xmlns:p14="http://schemas.microsoft.com/office/powerpoint/2010/main" val="222823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315200" cy="731838"/>
          </a:xfrm>
        </p:spPr>
        <p:txBody>
          <a:bodyPr/>
          <a:lstStyle/>
          <a:p>
            <a:r>
              <a:rPr lang="en-IE" dirty="0"/>
              <a:t>Distal causes of GSW winning the 2018 NBA championships.</a:t>
            </a:r>
          </a:p>
        </p:txBody>
      </p:sp>
      <p:sp>
        <p:nvSpPr>
          <p:cNvPr id="3" name="Content Placeholder 2"/>
          <p:cNvSpPr>
            <a:spLocks noGrp="1"/>
          </p:cNvSpPr>
          <p:nvPr>
            <p:ph idx="1"/>
          </p:nvPr>
        </p:nvSpPr>
        <p:spPr>
          <a:xfrm>
            <a:off x="297950" y="1273889"/>
            <a:ext cx="4654193" cy="5281023"/>
          </a:xfrm>
        </p:spPr>
        <p:txBody>
          <a:bodyPr>
            <a:noAutofit/>
          </a:bodyPr>
          <a:lstStyle/>
          <a:p>
            <a:r>
              <a:rPr lang="en-IE" sz="2200" dirty="0"/>
              <a:t>The NBA salary cap spiked in the summer of 2016, facilitating GSW to sign Kevin Durant.</a:t>
            </a:r>
          </a:p>
          <a:p>
            <a:r>
              <a:rPr lang="en-IE" sz="2200" dirty="0"/>
              <a:t>The early portion of Stephen  Curry’s career was plagued with ankle injuries, meaning the team was able to sign him on a contract for less than what he was worth.</a:t>
            </a:r>
          </a:p>
          <a:p>
            <a:r>
              <a:rPr lang="en-IE" sz="2200" dirty="0"/>
              <a:t>A combination of rule changes during the 2000s and advancements in the statistical analysis of basketball lead to three point shooting and floor spacing being of the utmost importance in the modern game.</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16</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7225" y="3478339"/>
            <a:ext cx="3482939" cy="3329901"/>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1141" y="1273889"/>
            <a:ext cx="3919023" cy="2204450"/>
          </a:xfrm>
          <a:prstGeom prst="rect">
            <a:avLst/>
          </a:prstGeom>
        </p:spPr>
      </p:pic>
    </p:spTree>
    <p:extLst>
      <p:ext uri="{BB962C8B-B14F-4D97-AF65-F5344CB8AC3E}">
        <p14:creationId xmlns:p14="http://schemas.microsoft.com/office/powerpoint/2010/main" val="1058854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13189"/>
            <a:ext cx="7315200" cy="731838"/>
          </a:xfrm>
        </p:spPr>
        <p:txBody>
          <a:bodyPr/>
          <a:lstStyle/>
          <a:p>
            <a:r>
              <a:rPr lang="en-IE" dirty="0"/>
              <a:t>Proximal causes of herbicide resistance</a:t>
            </a:r>
          </a:p>
        </p:txBody>
      </p:sp>
      <p:sp>
        <p:nvSpPr>
          <p:cNvPr id="3" name="Content Placeholder 2"/>
          <p:cNvSpPr>
            <a:spLocks noGrp="1"/>
          </p:cNvSpPr>
          <p:nvPr>
            <p:ph idx="1"/>
          </p:nvPr>
        </p:nvSpPr>
        <p:spPr/>
        <p:txBody>
          <a:bodyPr/>
          <a:lstStyle/>
          <a:p>
            <a:r>
              <a:rPr lang="en-IE" dirty="0"/>
              <a:t>Target site point mutations.</a:t>
            </a:r>
          </a:p>
          <a:p>
            <a:r>
              <a:rPr lang="en-IE" dirty="0"/>
              <a:t>Non target site resistance.</a:t>
            </a:r>
          </a:p>
          <a:p>
            <a:endParaRPr lang="en-IE" dirty="0"/>
          </a:p>
          <a:p>
            <a:endParaRPr lang="en-IE" dirty="0"/>
          </a:p>
          <a:p>
            <a:r>
              <a:rPr lang="en-IE" dirty="0"/>
              <a:t>More on these later!</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17</a:t>
            </a:fld>
            <a:endParaRPr lang="en-US" dirty="0"/>
          </a:p>
        </p:txBody>
      </p:sp>
    </p:spTree>
    <p:extLst>
      <p:ext uri="{BB962C8B-B14F-4D97-AF65-F5344CB8AC3E}">
        <p14:creationId xmlns:p14="http://schemas.microsoft.com/office/powerpoint/2010/main" val="557091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61818"/>
            <a:ext cx="7315200" cy="731838"/>
          </a:xfrm>
        </p:spPr>
        <p:txBody>
          <a:bodyPr/>
          <a:lstStyle/>
          <a:p>
            <a:r>
              <a:rPr lang="en-IE" dirty="0"/>
              <a:t>Distal causes of herbicide resistance.</a:t>
            </a:r>
          </a:p>
        </p:txBody>
      </p:sp>
      <p:sp>
        <p:nvSpPr>
          <p:cNvPr id="3" name="Content Placeholder 2"/>
          <p:cNvSpPr>
            <a:spLocks noGrp="1"/>
          </p:cNvSpPr>
          <p:nvPr>
            <p:ph idx="1"/>
          </p:nvPr>
        </p:nvSpPr>
        <p:spPr>
          <a:xfrm>
            <a:off x="647273" y="1600200"/>
            <a:ext cx="4181581" cy="4191000"/>
          </a:xfrm>
        </p:spPr>
        <p:txBody>
          <a:bodyPr>
            <a:normAutofit fontScale="85000" lnSpcReduction="20000"/>
          </a:bodyPr>
          <a:lstStyle/>
          <a:p>
            <a:r>
              <a:rPr lang="en-IE" dirty="0"/>
              <a:t>Lack of crop diversity.</a:t>
            </a:r>
          </a:p>
          <a:p>
            <a:r>
              <a:rPr lang="en-IE" dirty="0"/>
              <a:t>Narrow range of herbicide active ingredients.</a:t>
            </a:r>
          </a:p>
          <a:p>
            <a:r>
              <a:rPr lang="en-IE" dirty="0"/>
              <a:t>Poor grain prices.</a:t>
            </a:r>
          </a:p>
          <a:p>
            <a:r>
              <a:rPr lang="en-IE" dirty="0"/>
              <a:t>Lack of knowledge (weed identification).</a:t>
            </a:r>
          </a:p>
          <a:p>
            <a:r>
              <a:rPr lang="en-IE" dirty="0"/>
              <a:t>Over-reliance on commercial agronomists.</a:t>
            </a:r>
          </a:p>
          <a:p>
            <a:r>
              <a:rPr lang="en-IE" dirty="0"/>
              <a:t>The list goes on!</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18</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9503" y="3868684"/>
            <a:ext cx="4279187" cy="2852791"/>
          </a:xfrm>
          <a:prstGeom prst="rect">
            <a:avLst/>
          </a:prstGeom>
        </p:spPr>
      </p:pic>
      <p:cxnSp>
        <p:nvCxnSpPr>
          <p:cNvPr id="8" name="Straight Connector 7"/>
          <p:cNvCxnSpPr/>
          <p:nvPr/>
        </p:nvCxnSpPr>
        <p:spPr>
          <a:xfrm flipH="1">
            <a:off x="5044611" y="2157574"/>
            <a:ext cx="370897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7310" y="871559"/>
            <a:ext cx="4227817" cy="2853776"/>
          </a:xfrm>
          <a:prstGeom prst="rect">
            <a:avLst/>
          </a:prstGeom>
        </p:spPr>
      </p:pic>
    </p:spTree>
    <p:extLst>
      <p:ext uri="{BB962C8B-B14F-4D97-AF65-F5344CB8AC3E}">
        <p14:creationId xmlns:p14="http://schemas.microsoft.com/office/powerpoint/2010/main" val="1268598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110" y="141269"/>
            <a:ext cx="7315200" cy="731838"/>
          </a:xfrm>
        </p:spPr>
        <p:txBody>
          <a:bodyPr/>
          <a:lstStyle/>
          <a:p>
            <a:r>
              <a:rPr lang="en-IE" dirty="0"/>
              <a:t>A basic model for target site resistance</a:t>
            </a:r>
          </a:p>
        </p:txBody>
      </p:sp>
      <p:sp>
        <p:nvSpPr>
          <p:cNvPr id="3" name="Content Placeholder 2"/>
          <p:cNvSpPr>
            <a:spLocks noGrp="1"/>
          </p:cNvSpPr>
          <p:nvPr>
            <p:ph idx="1"/>
          </p:nvPr>
        </p:nvSpPr>
        <p:spPr>
          <a:xfrm>
            <a:off x="236306" y="1600199"/>
            <a:ext cx="4335694" cy="4625939"/>
          </a:xfrm>
        </p:spPr>
        <p:txBody>
          <a:bodyPr>
            <a:normAutofit fontScale="77500" lnSpcReduction="20000"/>
          </a:bodyPr>
          <a:lstStyle/>
          <a:p>
            <a:r>
              <a:rPr lang="en-IE" dirty="0"/>
              <a:t>A point mutation, typically in part of the gene that codes for the binding site of the herbicide.</a:t>
            </a:r>
          </a:p>
          <a:p>
            <a:r>
              <a:rPr lang="en-IE" dirty="0"/>
              <a:t>Stops the herbicide from binding.</a:t>
            </a:r>
          </a:p>
          <a:p>
            <a:r>
              <a:rPr lang="en-IE" dirty="0"/>
              <a:t>Doesn’t affect the normal function of the protein.</a:t>
            </a:r>
          </a:p>
          <a:p>
            <a:r>
              <a:rPr lang="en-IE" dirty="0"/>
              <a:t>Plant can reproduce post-spray application.</a:t>
            </a:r>
          </a:p>
          <a:p>
            <a:r>
              <a:rPr lang="en-IE" dirty="0"/>
              <a:t>Resistance allele becomes more frequent in population.</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19</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689106"/>
            <a:ext cx="4571999" cy="4029456"/>
          </a:xfrm>
          <a:prstGeom prst="rect">
            <a:avLst/>
          </a:prstGeom>
          <a:ln>
            <a:noFill/>
          </a:ln>
        </p:spPr>
      </p:pic>
    </p:spTree>
    <p:extLst>
      <p:ext uri="{BB962C8B-B14F-4D97-AF65-F5344CB8AC3E}">
        <p14:creationId xmlns:p14="http://schemas.microsoft.com/office/powerpoint/2010/main" val="942028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110" y="79624"/>
            <a:ext cx="7983020" cy="731838"/>
          </a:xfrm>
        </p:spPr>
        <p:txBody>
          <a:bodyPr/>
          <a:lstStyle/>
          <a:p>
            <a:pPr algn="ctr"/>
            <a:r>
              <a:rPr lang="en-IE" dirty="0"/>
              <a:t>Target site resistance: ACC1 </a:t>
            </a:r>
            <a:br>
              <a:rPr lang="en-IE" dirty="0"/>
            </a:br>
            <a:r>
              <a:rPr lang="en-IE" dirty="0"/>
              <a:t>I1781L point mutation</a:t>
            </a:r>
          </a:p>
        </p:txBody>
      </p:sp>
      <p:sp>
        <p:nvSpPr>
          <p:cNvPr id="3" name="Content Placeholder 2"/>
          <p:cNvSpPr>
            <a:spLocks noGrp="1"/>
          </p:cNvSpPr>
          <p:nvPr>
            <p:ph idx="1"/>
          </p:nvPr>
        </p:nvSpPr>
        <p:spPr>
          <a:xfrm>
            <a:off x="184935" y="1600200"/>
            <a:ext cx="4623372" cy="4677310"/>
          </a:xfrm>
        </p:spPr>
        <p:txBody>
          <a:bodyPr>
            <a:normAutofit fontScale="70000" lnSpcReduction="20000"/>
          </a:bodyPr>
          <a:lstStyle/>
          <a:p>
            <a:r>
              <a:rPr lang="en-IE" dirty="0"/>
              <a:t>Acetyl CoA carboxylase </a:t>
            </a:r>
            <a:r>
              <a:rPr lang="en-IE" dirty="0" err="1"/>
              <a:t>ACCase</a:t>
            </a:r>
            <a:r>
              <a:rPr lang="en-IE" dirty="0"/>
              <a:t> is required in plants for fatty acid synthesis.</a:t>
            </a:r>
          </a:p>
          <a:p>
            <a:r>
              <a:rPr lang="en-IE" dirty="0"/>
              <a:t>Under normal circumstances, </a:t>
            </a:r>
            <a:r>
              <a:rPr lang="en-IE" dirty="0" err="1"/>
              <a:t>carboxylated</a:t>
            </a:r>
            <a:r>
              <a:rPr lang="en-IE" dirty="0"/>
              <a:t> biotin </a:t>
            </a:r>
            <a:r>
              <a:rPr lang="en-IE" dirty="0" err="1"/>
              <a:t>translocates</a:t>
            </a:r>
            <a:r>
              <a:rPr lang="en-IE" dirty="0"/>
              <a:t> to the carboxylase </a:t>
            </a:r>
            <a:r>
              <a:rPr lang="en-IE" dirty="0" err="1"/>
              <a:t>transferase</a:t>
            </a:r>
            <a:r>
              <a:rPr lang="en-IE" dirty="0"/>
              <a:t> CT active site.</a:t>
            </a:r>
          </a:p>
          <a:p>
            <a:r>
              <a:rPr lang="en-IE" dirty="0"/>
              <a:t>Here, the carboxylase group is transferred to the acetyl CoA substrate.</a:t>
            </a:r>
          </a:p>
          <a:p>
            <a:r>
              <a:rPr lang="en-IE" dirty="0"/>
              <a:t>This leads to the formation of </a:t>
            </a:r>
            <a:r>
              <a:rPr lang="en-IE" dirty="0" err="1"/>
              <a:t>malonyl</a:t>
            </a:r>
            <a:r>
              <a:rPr lang="en-IE" dirty="0"/>
              <a:t> CoA.</a:t>
            </a:r>
          </a:p>
          <a:p>
            <a:r>
              <a:rPr lang="en-IE" dirty="0" err="1"/>
              <a:t>ACCase</a:t>
            </a:r>
            <a:r>
              <a:rPr lang="en-IE" dirty="0"/>
              <a:t> inhibiting herbicides bind to this CT domain, stopping this transfer.</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20</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2692" y="1524000"/>
            <a:ext cx="3513762" cy="4364922"/>
          </a:xfrm>
          <a:prstGeom prst="rect">
            <a:avLst/>
          </a:prstGeom>
        </p:spPr>
      </p:pic>
    </p:spTree>
    <p:extLst>
      <p:ext uri="{BB962C8B-B14F-4D97-AF65-F5344CB8AC3E}">
        <p14:creationId xmlns:p14="http://schemas.microsoft.com/office/powerpoint/2010/main" val="2720307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110" y="79624"/>
            <a:ext cx="7983020" cy="731838"/>
          </a:xfrm>
        </p:spPr>
        <p:txBody>
          <a:bodyPr/>
          <a:lstStyle/>
          <a:p>
            <a:r>
              <a:rPr lang="en-IE" dirty="0"/>
              <a:t>Target site resistance: ACC1 </a:t>
            </a:r>
            <a:br>
              <a:rPr lang="en-IE" dirty="0"/>
            </a:br>
            <a:r>
              <a:rPr lang="en-IE" dirty="0"/>
              <a:t>I1781L point mutation</a:t>
            </a:r>
          </a:p>
        </p:txBody>
      </p:sp>
      <p:sp>
        <p:nvSpPr>
          <p:cNvPr id="3" name="Content Placeholder 2"/>
          <p:cNvSpPr>
            <a:spLocks noGrp="1"/>
          </p:cNvSpPr>
          <p:nvPr>
            <p:ph idx="1"/>
          </p:nvPr>
        </p:nvSpPr>
        <p:spPr>
          <a:xfrm>
            <a:off x="174662" y="1518005"/>
            <a:ext cx="5414480" cy="5047181"/>
          </a:xfrm>
        </p:spPr>
        <p:txBody>
          <a:bodyPr>
            <a:normAutofit fontScale="77500" lnSpcReduction="20000"/>
          </a:bodyPr>
          <a:lstStyle/>
          <a:p>
            <a:r>
              <a:rPr lang="en-IE" dirty="0"/>
              <a:t>The isoleucine 1781 residue is an important part of this binding point.</a:t>
            </a:r>
          </a:p>
          <a:p>
            <a:r>
              <a:rPr lang="en-IE" dirty="0"/>
              <a:t>The I – 1781 – L </a:t>
            </a:r>
            <a:r>
              <a:rPr lang="en-IE"/>
              <a:t>substitution changes </a:t>
            </a:r>
            <a:r>
              <a:rPr lang="en-IE" dirty="0"/>
              <a:t>the conformation of the </a:t>
            </a:r>
            <a:r>
              <a:rPr lang="en-IE" dirty="0" err="1"/>
              <a:t>ACCase</a:t>
            </a:r>
            <a:r>
              <a:rPr lang="en-IE" dirty="0"/>
              <a:t> protein such that </a:t>
            </a:r>
            <a:r>
              <a:rPr lang="en-IE" dirty="0" err="1"/>
              <a:t>ACCase</a:t>
            </a:r>
            <a:r>
              <a:rPr lang="en-IE" dirty="0"/>
              <a:t> herbicides can no longer bind, but the protein can still bind to its substrate.</a:t>
            </a:r>
          </a:p>
          <a:p>
            <a:r>
              <a:rPr lang="en-IE" dirty="0"/>
              <a:t>This point mutation occurs in an area of the CT domain involved in the binding of the three families of </a:t>
            </a:r>
            <a:r>
              <a:rPr lang="en-IE" dirty="0" err="1"/>
              <a:t>ACCase</a:t>
            </a:r>
            <a:r>
              <a:rPr lang="en-IE" dirty="0"/>
              <a:t> inhibitors.</a:t>
            </a:r>
          </a:p>
          <a:p>
            <a:r>
              <a:rPr lang="en-IE" dirty="0"/>
              <a:t>Can cause cross-resistance to all three!</a:t>
            </a:r>
          </a:p>
        </p:txBody>
      </p:sp>
      <p:sp>
        <p:nvSpPr>
          <p:cNvPr id="4" name="Footer Placeholder 3"/>
          <p:cNvSpPr>
            <a:spLocks noGrp="1"/>
          </p:cNvSpPr>
          <p:nvPr>
            <p:ph type="ftr" sz="quarter" idx="3"/>
          </p:nvPr>
        </p:nvSpPr>
        <p:spPr/>
        <p:txBody>
          <a:bodyPr/>
          <a:lstStyle/>
          <a:p>
            <a:r>
              <a:rPr lang="en-US" dirty="0"/>
              <a:t>Vila-</a:t>
            </a:r>
            <a:r>
              <a:rPr lang="en-US" dirty="0" err="1"/>
              <a:t>Aiub</a:t>
            </a:r>
            <a:r>
              <a:rPr lang="en-US" dirty="0"/>
              <a:t> et al., 2015</a:t>
            </a:r>
          </a:p>
        </p:txBody>
      </p:sp>
      <p:sp>
        <p:nvSpPr>
          <p:cNvPr id="5" name="Slide Number Placeholder 4"/>
          <p:cNvSpPr>
            <a:spLocks noGrp="1"/>
          </p:cNvSpPr>
          <p:nvPr>
            <p:ph type="sldNum" sz="quarter" idx="4"/>
          </p:nvPr>
        </p:nvSpPr>
        <p:spPr/>
        <p:txBody>
          <a:bodyPr/>
          <a:lstStyle/>
          <a:p>
            <a:fld id="{34368562-B963-D14D-B6B0-C53B94E906B8}" type="slidenum">
              <a:rPr lang="en-US" smtClean="0"/>
              <a:pPr/>
              <a:t>21</a:t>
            </a:fld>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1" y="894444"/>
            <a:ext cx="2616266" cy="586346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90547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3212"/>
            <a:ext cx="7315200" cy="731838"/>
          </a:xfrm>
        </p:spPr>
        <p:txBody>
          <a:bodyPr/>
          <a:lstStyle/>
          <a:p>
            <a:r>
              <a:rPr lang="en-IE" dirty="0"/>
              <a:t>Non target site resistance</a:t>
            </a:r>
          </a:p>
        </p:txBody>
      </p:sp>
      <p:sp>
        <p:nvSpPr>
          <p:cNvPr id="3" name="Content Placeholder 2"/>
          <p:cNvSpPr>
            <a:spLocks noGrp="1"/>
          </p:cNvSpPr>
          <p:nvPr>
            <p:ph idx="1"/>
          </p:nvPr>
        </p:nvSpPr>
        <p:spPr>
          <a:xfrm>
            <a:off x="302306" y="1217612"/>
            <a:ext cx="5141891" cy="5321300"/>
          </a:xfrm>
        </p:spPr>
        <p:txBody>
          <a:bodyPr>
            <a:normAutofit fontScale="77500" lnSpcReduction="20000"/>
          </a:bodyPr>
          <a:lstStyle/>
          <a:p>
            <a:r>
              <a:rPr lang="en-IE" dirty="0"/>
              <a:t>Plants within populations vary with respect to their resistance to herbicides based on standing genetic variation.</a:t>
            </a:r>
          </a:p>
          <a:p>
            <a:r>
              <a:rPr lang="en-IE" dirty="0"/>
              <a:t>Consider herbicide application as a form of abiotic stress.</a:t>
            </a:r>
          </a:p>
          <a:p>
            <a:r>
              <a:rPr lang="en-IE" dirty="0"/>
              <a:t>Consistent herbicide application selects for alleles that contribute to resistance, no matter how small the contribution to overall resistance.</a:t>
            </a:r>
          </a:p>
          <a:p>
            <a:r>
              <a:rPr lang="en-IE" dirty="0"/>
              <a:t>This leads to an accumulation of minor resistance-endowing alleles</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22</a:t>
            </a:fld>
            <a:endParaRPr lang="en-US" dirty="0"/>
          </a:p>
        </p:txBody>
      </p:sp>
      <p:pic>
        <p:nvPicPr>
          <p:cNvPr id="6" name="Picture 5">
            <a:extLst>
              <a:ext uri="{FF2B5EF4-FFF2-40B4-BE49-F238E27FC236}">
                <a16:creationId xmlns:a16="http://schemas.microsoft.com/office/drawing/2014/main" id="{16F2198C-64A5-4274-83FC-BCEBDD5D1CE2}"/>
              </a:ext>
            </a:extLst>
          </p:cNvPr>
          <p:cNvPicPr>
            <a:picLocks noChangeAspect="1"/>
          </p:cNvPicPr>
          <p:nvPr/>
        </p:nvPicPr>
        <p:blipFill>
          <a:blip r:embed="rId2"/>
          <a:stretch>
            <a:fillRect/>
          </a:stretch>
        </p:blipFill>
        <p:spPr>
          <a:xfrm>
            <a:off x="5574619" y="1217612"/>
            <a:ext cx="3267075" cy="4648200"/>
          </a:xfrm>
          <a:prstGeom prst="rect">
            <a:avLst/>
          </a:prstGeom>
        </p:spPr>
      </p:pic>
    </p:spTree>
    <p:extLst>
      <p:ext uri="{BB962C8B-B14F-4D97-AF65-F5344CB8AC3E}">
        <p14:creationId xmlns:p14="http://schemas.microsoft.com/office/powerpoint/2010/main" val="134561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3212"/>
            <a:ext cx="7315200" cy="731838"/>
          </a:xfrm>
        </p:spPr>
        <p:txBody>
          <a:bodyPr/>
          <a:lstStyle/>
          <a:p>
            <a:r>
              <a:rPr lang="en-IE" dirty="0"/>
              <a:t>Non target site resistance</a:t>
            </a:r>
          </a:p>
        </p:txBody>
      </p:sp>
      <p:sp>
        <p:nvSpPr>
          <p:cNvPr id="3" name="Content Placeholder 2"/>
          <p:cNvSpPr>
            <a:spLocks noGrp="1"/>
          </p:cNvSpPr>
          <p:nvPr>
            <p:ph idx="1"/>
          </p:nvPr>
        </p:nvSpPr>
        <p:spPr>
          <a:xfrm>
            <a:off x="302306" y="1035049"/>
            <a:ext cx="4269694" cy="4788975"/>
          </a:xfrm>
        </p:spPr>
        <p:txBody>
          <a:bodyPr>
            <a:normAutofit fontScale="62500" lnSpcReduction="20000"/>
          </a:bodyPr>
          <a:lstStyle/>
          <a:p>
            <a:r>
              <a:rPr lang="en-IE" dirty="0"/>
              <a:t>Cytochrome P450 monooxygenases are a major gene superfamily involved in abiotic stress tolerance.</a:t>
            </a:r>
          </a:p>
          <a:p>
            <a:r>
              <a:rPr lang="en-IE" dirty="0"/>
              <a:t>Increased CYP450 activity allows plants an increased ability to metabolise herbicides.</a:t>
            </a:r>
          </a:p>
          <a:p>
            <a:r>
              <a:rPr lang="en-IE" dirty="0"/>
              <a:t>This can confer broad spectrum resistance to a range of herbicides, even to active ingredients that haven’t been developed yet!</a:t>
            </a:r>
          </a:p>
          <a:p>
            <a:r>
              <a:rPr lang="en-IE" dirty="0"/>
              <a:t>One way CYPs can be implicated in resistance is to inhibit their function and look at the effects on resistance</a:t>
            </a:r>
          </a:p>
          <a:p>
            <a:endParaRPr lang="en-IE" dirty="0"/>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23</a:t>
            </a:fld>
            <a:endParaRPr lang="en-US" dirty="0"/>
          </a:p>
        </p:txBody>
      </p:sp>
      <p:pic>
        <p:nvPicPr>
          <p:cNvPr id="9" name="Picture 8">
            <a:extLst>
              <a:ext uri="{FF2B5EF4-FFF2-40B4-BE49-F238E27FC236}">
                <a16:creationId xmlns:a16="http://schemas.microsoft.com/office/drawing/2014/main" id="{9641BE88-C931-45E7-88F6-E299D72373CB}"/>
              </a:ext>
            </a:extLst>
          </p:cNvPr>
          <p:cNvPicPr>
            <a:picLocks noChangeAspect="1"/>
          </p:cNvPicPr>
          <p:nvPr/>
        </p:nvPicPr>
        <p:blipFill>
          <a:blip r:embed="rId2"/>
          <a:stretch>
            <a:fillRect/>
          </a:stretch>
        </p:blipFill>
        <p:spPr>
          <a:xfrm>
            <a:off x="4559173" y="1594877"/>
            <a:ext cx="4584827" cy="3390313"/>
          </a:xfrm>
          <a:prstGeom prst="rect">
            <a:avLst/>
          </a:prstGeom>
        </p:spPr>
      </p:pic>
    </p:spTree>
    <p:extLst>
      <p:ext uri="{BB962C8B-B14F-4D97-AF65-F5344CB8AC3E}">
        <p14:creationId xmlns:p14="http://schemas.microsoft.com/office/powerpoint/2010/main" val="162061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804" y="116440"/>
            <a:ext cx="8486454" cy="731838"/>
          </a:xfrm>
        </p:spPr>
        <p:txBody>
          <a:bodyPr/>
          <a:lstStyle/>
          <a:p>
            <a:pPr algn="ctr"/>
            <a:r>
              <a:rPr lang="en-IE" dirty="0"/>
              <a:t>Resistance by increased gene expression</a:t>
            </a:r>
          </a:p>
        </p:txBody>
      </p:sp>
      <p:sp>
        <p:nvSpPr>
          <p:cNvPr id="3" name="Content Placeholder 2"/>
          <p:cNvSpPr>
            <a:spLocks noGrp="1"/>
          </p:cNvSpPr>
          <p:nvPr>
            <p:ph idx="1"/>
          </p:nvPr>
        </p:nvSpPr>
        <p:spPr>
          <a:xfrm>
            <a:off x="302306" y="1350386"/>
            <a:ext cx="4269694" cy="4736123"/>
          </a:xfrm>
        </p:spPr>
        <p:txBody>
          <a:bodyPr>
            <a:normAutofit fontScale="62500" lnSpcReduction="20000"/>
          </a:bodyPr>
          <a:lstStyle/>
          <a:p>
            <a:r>
              <a:rPr lang="en-IE" dirty="0"/>
              <a:t>In wild type plants (A) normal doses of glyphosate are sufficient to inhibit EPSPS and kill treated plants.</a:t>
            </a:r>
          </a:p>
          <a:p>
            <a:r>
              <a:rPr lang="en-IE" dirty="0"/>
              <a:t>Resistant plants (B) produce sufficient EPSPS to continue to operate the </a:t>
            </a:r>
            <a:r>
              <a:rPr lang="en-IE" dirty="0" err="1"/>
              <a:t>shikimate</a:t>
            </a:r>
            <a:r>
              <a:rPr lang="en-IE" dirty="0"/>
              <a:t> pathway despite application of glyphosate.</a:t>
            </a:r>
          </a:p>
          <a:p>
            <a:r>
              <a:rPr lang="en-IE" dirty="0"/>
              <a:t>This can be achieved through increased EPSPS copy number, or increased gene expression.</a:t>
            </a:r>
          </a:p>
          <a:p>
            <a:r>
              <a:rPr lang="en-IE" dirty="0"/>
              <a:t>Glyphosate, and all herbicides can only be applied legally at certain doses. </a:t>
            </a:r>
          </a:p>
          <a:p>
            <a:r>
              <a:rPr lang="en-IE" dirty="0"/>
              <a:t>Furthermore, herbicides have an economic threshold!</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24</a:t>
            </a:fld>
            <a:endParaRPr lang="en-US" dirty="0"/>
          </a:p>
        </p:txBody>
      </p:sp>
      <p:pic>
        <p:nvPicPr>
          <p:cNvPr id="7" name="Picture 6">
            <a:extLst>
              <a:ext uri="{FF2B5EF4-FFF2-40B4-BE49-F238E27FC236}">
                <a16:creationId xmlns:a16="http://schemas.microsoft.com/office/drawing/2014/main" id="{E4C9B860-31C2-4E84-8952-AC58A938A055}"/>
              </a:ext>
            </a:extLst>
          </p:cNvPr>
          <p:cNvPicPr>
            <a:picLocks noChangeAspect="1"/>
          </p:cNvPicPr>
          <p:nvPr/>
        </p:nvPicPr>
        <p:blipFill>
          <a:blip r:embed="rId2"/>
          <a:stretch>
            <a:fillRect/>
          </a:stretch>
        </p:blipFill>
        <p:spPr>
          <a:xfrm>
            <a:off x="6256139" y="759766"/>
            <a:ext cx="2887861" cy="5326743"/>
          </a:xfrm>
          <a:prstGeom prst="rect">
            <a:avLst/>
          </a:prstGeom>
        </p:spPr>
      </p:pic>
    </p:spTree>
    <p:extLst>
      <p:ext uri="{BB962C8B-B14F-4D97-AF65-F5344CB8AC3E}">
        <p14:creationId xmlns:p14="http://schemas.microsoft.com/office/powerpoint/2010/main" val="2693809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914" y="303212"/>
            <a:ext cx="8490857" cy="731838"/>
          </a:xfrm>
        </p:spPr>
        <p:txBody>
          <a:bodyPr/>
          <a:lstStyle/>
          <a:p>
            <a:r>
              <a:rPr lang="en-IE" dirty="0"/>
              <a:t>Irish herbicide resistance research</a:t>
            </a:r>
          </a:p>
        </p:txBody>
      </p:sp>
      <p:sp>
        <p:nvSpPr>
          <p:cNvPr id="3" name="Content Placeholder 2"/>
          <p:cNvSpPr>
            <a:spLocks noGrp="1"/>
          </p:cNvSpPr>
          <p:nvPr>
            <p:ph idx="1"/>
          </p:nvPr>
        </p:nvSpPr>
        <p:spPr/>
        <p:txBody>
          <a:bodyPr/>
          <a:lstStyle/>
          <a:p>
            <a:r>
              <a:rPr lang="en-IE" dirty="0" err="1"/>
              <a:t>ACCase</a:t>
            </a:r>
            <a:r>
              <a:rPr lang="en-IE" dirty="0"/>
              <a:t> cross resistance in Irish wild oats.</a:t>
            </a:r>
          </a:p>
          <a:p>
            <a:r>
              <a:rPr lang="en-IE" dirty="0"/>
              <a:t>Distribution and frequency of resistance in Co. Wexford.</a:t>
            </a:r>
          </a:p>
          <a:p>
            <a:r>
              <a:rPr lang="en-IE" dirty="0"/>
              <a:t>Effect of gibberellins on seed dormancy and herbicide resistance.</a:t>
            </a:r>
          </a:p>
          <a:p>
            <a:r>
              <a:rPr lang="en-IE" dirty="0"/>
              <a:t>ECT – Enable Conservation Tillage</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25</a:t>
            </a:fld>
            <a:endParaRPr lang="en-US" dirty="0"/>
          </a:p>
        </p:txBody>
      </p:sp>
    </p:spTree>
    <p:extLst>
      <p:ext uri="{BB962C8B-B14F-4D97-AF65-F5344CB8AC3E}">
        <p14:creationId xmlns:p14="http://schemas.microsoft.com/office/powerpoint/2010/main" val="2106684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41269"/>
            <a:ext cx="7315200" cy="731838"/>
          </a:xfrm>
        </p:spPr>
        <p:txBody>
          <a:bodyPr/>
          <a:lstStyle/>
          <a:p>
            <a:r>
              <a:rPr lang="en-IE" dirty="0"/>
              <a:t>Cross resistance in Irish wild oats</a:t>
            </a:r>
          </a:p>
        </p:txBody>
      </p:sp>
      <p:sp>
        <p:nvSpPr>
          <p:cNvPr id="3" name="Content Placeholder 2"/>
          <p:cNvSpPr>
            <a:spLocks noGrp="1"/>
          </p:cNvSpPr>
          <p:nvPr>
            <p:ph idx="1"/>
          </p:nvPr>
        </p:nvSpPr>
        <p:spPr>
          <a:xfrm>
            <a:off x="152400" y="1333499"/>
            <a:ext cx="4419600" cy="5057775"/>
          </a:xfrm>
        </p:spPr>
        <p:txBody>
          <a:bodyPr>
            <a:normAutofit fontScale="85000" lnSpcReduction="10000"/>
          </a:bodyPr>
          <a:lstStyle/>
          <a:p>
            <a:r>
              <a:rPr lang="en-IE" dirty="0"/>
              <a:t>Three objectives:</a:t>
            </a:r>
          </a:p>
          <a:p>
            <a:pPr lvl="1"/>
            <a:r>
              <a:rPr lang="en-IE" dirty="0"/>
              <a:t>Determine levels of resistance to </a:t>
            </a:r>
            <a:r>
              <a:rPr lang="en-IE" dirty="0" err="1"/>
              <a:t>propaquizafop</a:t>
            </a:r>
            <a:r>
              <a:rPr lang="en-IE" dirty="0"/>
              <a:t> and </a:t>
            </a:r>
            <a:r>
              <a:rPr lang="en-IE" dirty="0" err="1"/>
              <a:t>pinoxaden</a:t>
            </a:r>
            <a:r>
              <a:rPr lang="en-IE" dirty="0"/>
              <a:t> in 4 populations of wild oats.</a:t>
            </a:r>
          </a:p>
          <a:p>
            <a:pPr lvl="1"/>
            <a:r>
              <a:rPr lang="en-IE" dirty="0"/>
              <a:t>Inhibit CYP450 and GST to understand their involvement in resistance.</a:t>
            </a:r>
          </a:p>
          <a:p>
            <a:pPr lvl="1"/>
            <a:r>
              <a:rPr lang="en-IE" dirty="0"/>
              <a:t>Sequence ACC1 to relate resistance phenotype to the presence of point mutations in the </a:t>
            </a:r>
            <a:r>
              <a:rPr lang="en-IE" dirty="0" err="1"/>
              <a:t>ACCase</a:t>
            </a:r>
            <a:r>
              <a:rPr lang="en-IE" dirty="0"/>
              <a:t> CT domain.</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26</a:t>
            </a:fld>
            <a:endParaRPr lang="en-US" dirty="0"/>
          </a:p>
        </p:txBody>
      </p:sp>
      <p:pic>
        <p:nvPicPr>
          <p:cNvPr id="1026" name="Picture 2" descr="G:\PhD\Students\Paula\barplots.all.data.23.8.18.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166814"/>
            <a:ext cx="4572000" cy="4429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1654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16" y="172092"/>
            <a:ext cx="8116584" cy="731838"/>
          </a:xfrm>
        </p:spPr>
        <p:txBody>
          <a:bodyPr/>
          <a:lstStyle/>
          <a:p>
            <a:r>
              <a:rPr lang="en-IE" dirty="0"/>
              <a:t>The distribution and frequency of resistance in Co. Wexford</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27</a:t>
            </a:fld>
            <a:endParaRPr lang="en-US" dirty="0"/>
          </a:p>
        </p:txBody>
      </p:sp>
      <p:sp>
        <p:nvSpPr>
          <p:cNvPr id="7" name="Content Placeholder 6"/>
          <p:cNvSpPr>
            <a:spLocks noGrp="1"/>
          </p:cNvSpPr>
          <p:nvPr>
            <p:ph idx="1"/>
          </p:nvPr>
        </p:nvSpPr>
        <p:spPr>
          <a:xfrm>
            <a:off x="236306" y="1600199"/>
            <a:ext cx="4335694" cy="4574569"/>
          </a:xfrm>
        </p:spPr>
        <p:txBody>
          <a:bodyPr>
            <a:normAutofit fontScale="77500" lnSpcReduction="20000"/>
          </a:bodyPr>
          <a:lstStyle/>
          <a:p>
            <a:r>
              <a:rPr lang="en-IE" dirty="0"/>
              <a:t>Wexford has the largest area of crops grown of any county in Ireland.</a:t>
            </a:r>
          </a:p>
          <a:p>
            <a:r>
              <a:rPr lang="en-IE" dirty="0"/>
              <a:t>Spring barley is a major crop in the area.</a:t>
            </a:r>
          </a:p>
          <a:p>
            <a:r>
              <a:rPr lang="en-IE" dirty="0"/>
              <a:t>Spring germinating weeds are an issue.</a:t>
            </a:r>
          </a:p>
          <a:p>
            <a:r>
              <a:rPr lang="en-IE" dirty="0" err="1"/>
              <a:t>ACCase</a:t>
            </a:r>
            <a:r>
              <a:rPr lang="en-IE" dirty="0"/>
              <a:t> resistant wild oats are becoming more prevalent.</a:t>
            </a:r>
          </a:p>
          <a:p>
            <a:r>
              <a:rPr lang="en-IE" dirty="0"/>
              <a:t>But how prevalent? And why?</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376737"/>
            <a:ext cx="3776780" cy="4720975"/>
          </a:xfrm>
          <a:prstGeom prst="rect">
            <a:avLst/>
          </a:prstGeom>
        </p:spPr>
      </p:pic>
    </p:spTree>
    <p:extLst>
      <p:ext uri="{BB962C8B-B14F-4D97-AF65-F5344CB8AC3E}">
        <p14:creationId xmlns:p14="http://schemas.microsoft.com/office/powerpoint/2010/main" val="3946535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093" y="100173"/>
            <a:ext cx="8003569" cy="731838"/>
          </a:xfrm>
        </p:spPr>
        <p:txBody>
          <a:bodyPr/>
          <a:lstStyle/>
          <a:p>
            <a:r>
              <a:rPr lang="en-IE" sz="3200" dirty="0"/>
              <a:t>Effect of gibberellins on dormancy/ resistance.</a:t>
            </a:r>
          </a:p>
        </p:txBody>
      </p:sp>
      <p:sp>
        <p:nvSpPr>
          <p:cNvPr id="3" name="Content Placeholder 2"/>
          <p:cNvSpPr>
            <a:spLocks noGrp="1"/>
          </p:cNvSpPr>
          <p:nvPr>
            <p:ph idx="1"/>
          </p:nvPr>
        </p:nvSpPr>
        <p:spPr/>
        <p:txBody>
          <a:bodyPr/>
          <a:lstStyle/>
          <a:p>
            <a:endParaRPr lang="en-IE" dirty="0"/>
          </a:p>
          <a:p>
            <a:endParaRPr lang="en-IE" dirty="0"/>
          </a:p>
          <a:p>
            <a:endParaRPr lang="en-IE" dirty="0"/>
          </a:p>
          <a:p>
            <a:endParaRPr lang="en-IE" dirty="0"/>
          </a:p>
          <a:p>
            <a:endParaRPr lang="en-IE" dirty="0"/>
          </a:p>
          <a:p>
            <a:endParaRPr lang="en-IE" dirty="0"/>
          </a:p>
          <a:p>
            <a:pPr marL="0" indent="0">
              <a:buNone/>
            </a:pPr>
            <a:endParaRPr lang="en-IE" dirty="0"/>
          </a:p>
        </p:txBody>
      </p:sp>
      <p:sp>
        <p:nvSpPr>
          <p:cNvPr id="4" name="Footer Placeholder 3"/>
          <p:cNvSpPr>
            <a:spLocks noGrp="1"/>
          </p:cNvSpPr>
          <p:nvPr>
            <p:ph type="ftr" sz="quarter" idx="3"/>
          </p:nvPr>
        </p:nvSpPr>
        <p:spPr/>
        <p:txBody>
          <a:bodyPr/>
          <a:lstStyle/>
          <a:p>
            <a:r>
              <a:rPr lang="en-US" dirty="0"/>
              <a:t>Teagasc Presentation Footer</a:t>
            </a:r>
          </a:p>
        </p:txBody>
      </p:sp>
      <p:sp>
        <p:nvSpPr>
          <p:cNvPr id="5" name="Slide Number Placeholder 4"/>
          <p:cNvSpPr>
            <a:spLocks noGrp="1"/>
          </p:cNvSpPr>
          <p:nvPr>
            <p:ph type="sldNum" sz="quarter" idx="4"/>
          </p:nvPr>
        </p:nvSpPr>
        <p:spPr/>
        <p:txBody>
          <a:bodyPr/>
          <a:lstStyle/>
          <a:p>
            <a:fld id="{34368562-B963-D14D-B6B0-C53B94E906B8}" type="slidenum">
              <a:rPr lang="en-US" smtClean="0"/>
              <a:pPr/>
              <a:t>28</a:t>
            </a:fld>
            <a:endParaRPr lang="en-US" dirty="0"/>
          </a:p>
        </p:txBody>
      </p:sp>
      <p:pic>
        <p:nvPicPr>
          <p:cNvPr id="11266" name="Picture 2" descr="G:\PhD\Students\Abdalla\germination.difference.14.days.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6109" y="1233968"/>
            <a:ext cx="3852273" cy="3852273"/>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G:\PhD\Students\Abdalla\germination.28.9.18.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33968"/>
            <a:ext cx="4337139" cy="384146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04125" y="5086241"/>
            <a:ext cx="2528887"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IE" dirty="0"/>
              <a:t>Imbibing seeds with GA3 increases germination rate and germination percentage.</a:t>
            </a:r>
          </a:p>
        </p:txBody>
      </p:sp>
      <p:sp>
        <p:nvSpPr>
          <p:cNvPr id="8" name="TextBox 7"/>
          <p:cNvSpPr txBox="1"/>
          <p:nvPr/>
        </p:nvSpPr>
        <p:spPr>
          <a:xfrm>
            <a:off x="4222679" y="5060758"/>
            <a:ext cx="2445249" cy="175432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IE" dirty="0"/>
              <a:t>Populations differ in terms of dormancy as well their response to GA3. Dormancy is a complex, multifactorial trait.</a:t>
            </a:r>
          </a:p>
        </p:txBody>
      </p:sp>
    </p:spTree>
    <p:extLst>
      <p:ext uri="{BB962C8B-B14F-4D97-AF65-F5344CB8AC3E}">
        <p14:creationId xmlns:p14="http://schemas.microsoft.com/office/powerpoint/2010/main" val="3677064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Future directions?</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4025" y="1914525"/>
            <a:ext cx="5695950" cy="3562350"/>
          </a:xfrm>
        </p:spPr>
      </p:pic>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29</a:t>
            </a:fld>
            <a:endParaRPr lang="en-US" dirty="0"/>
          </a:p>
        </p:txBody>
      </p:sp>
    </p:spTree>
    <p:extLst>
      <p:ext uri="{BB962C8B-B14F-4D97-AF65-F5344CB8AC3E}">
        <p14:creationId xmlns:p14="http://schemas.microsoft.com/office/powerpoint/2010/main" val="3066075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731838"/>
          </a:xfrm>
        </p:spPr>
        <p:txBody>
          <a:bodyPr/>
          <a:lstStyle/>
          <a:p>
            <a:r>
              <a:rPr lang="en-IE" dirty="0"/>
              <a:t>Future directions</a:t>
            </a:r>
          </a:p>
        </p:txBody>
      </p:sp>
      <p:sp>
        <p:nvSpPr>
          <p:cNvPr id="3" name="Content Placeholder 2"/>
          <p:cNvSpPr>
            <a:spLocks noGrp="1"/>
          </p:cNvSpPr>
          <p:nvPr>
            <p:ph idx="1"/>
          </p:nvPr>
        </p:nvSpPr>
        <p:spPr>
          <a:xfrm>
            <a:off x="914399" y="866774"/>
            <a:ext cx="7972425" cy="5153025"/>
          </a:xfrm>
        </p:spPr>
        <p:txBody>
          <a:bodyPr>
            <a:normAutofit fontScale="85000" lnSpcReduction="20000"/>
          </a:bodyPr>
          <a:lstStyle/>
          <a:p>
            <a:r>
              <a:rPr lang="en-IE" dirty="0"/>
              <a:t>Any future interventions will have to mindful of eco-evolutionary implications of their implementation.</a:t>
            </a:r>
          </a:p>
          <a:p>
            <a:pPr lvl="1"/>
            <a:r>
              <a:rPr lang="en-IE" dirty="0"/>
              <a:t>Integrated weed management</a:t>
            </a:r>
          </a:p>
          <a:p>
            <a:pPr lvl="1"/>
            <a:r>
              <a:rPr lang="en-IE" dirty="0"/>
              <a:t>HWSC</a:t>
            </a:r>
          </a:p>
          <a:p>
            <a:endParaRPr lang="en-IE" dirty="0"/>
          </a:p>
          <a:p>
            <a:r>
              <a:rPr lang="en-IE" dirty="0"/>
              <a:t>From research side:</a:t>
            </a:r>
          </a:p>
          <a:p>
            <a:pPr lvl="1"/>
            <a:r>
              <a:rPr lang="en-IE" dirty="0"/>
              <a:t>NTSR </a:t>
            </a:r>
          </a:p>
          <a:p>
            <a:pPr lvl="1"/>
            <a:r>
              <a:rPr lang="en-IE" dirty="0"/>
              <a:t>How does resistance spread?</a:t>
            </a:r>
          </a:p>
          <a:p>
            <a:pPr lvl="1"/>
            <a:r>
              <a:rPr lang="en-IE" dirty="0"/>
              <a:t>What other life traits are associated with herbicide resistance and can they be utilised in a weed management strategy?</a:t>
            </a:r>
          </a:p>
          <a:p>
            <a:endParaRPr lang="en-IE" dirty="0"/>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30</a:t>
            </a:fld>
            <a:endParaRPr lang="en-US" dirty="0"/>
          </a:p>
        </p:txBody>
      </p:sp>
    </p:spTree>
    <p:extLst>
      <p:ext uri="{BB962C8B-B14F-4D97-AF65-F5344CB8AC3E}">
        <p14:creationId xmlns:p14="http://schemas.microsoft.com/office/powerpoint/2010/main" val="16226919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862" y="333375"/>
            <a:ext cx="8296275" cy="731838"/>
          </a:xfrm>
        </p:spPr>
        <p:txBody>
          <a:bodyPr/>
          <a:lstStyle/>
          <a:p>
            <a:r>
              <a:rPr lang="en-IE" dirty="0"/>
              <a:t>Probably not future directions </a:t>
            </a:r>
            <a:r>
              <a:rPr lang="en-IE" dirty="0" err="1"/>
              <a:t>tbh</a:t>
            </a:r>
            <a:endParaRPr lang="en-IE" dirty="0"/>
          </a:p>
        </p:txBody>
      </p:sp>
      <p:sp>
        <p:nvSpPr>
          <p:cNvPr id="3" name="Content Placeholder 2"/>
          <p:cNvSpPr>
            <a:spLocks noGrp="1"/>
          </p:cNvSpPr>
          <p:nvPr>
            <p:ph idx="1"/>
          </p:nvPr>
        </p:nvSpPr>
        <p:spPr>
          <a:xfrm>
            <a:off x="838200" y="1181100"/>
            <a:ext cx="7315200" cy="4191000"/>
          </a:xfrm>
        </p:spPr>
        <p:txBody>
          <a:bodyPr/>
          <a:lstStyle/>
          <a:p>
            <a:r>
              <a:rPr lang="en-IE" dirty="0"/>
              <a:t>More herbicides</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31</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463" y="1985708"/>
            <a:ext cx="5182324" cy="3648584"/>
          </a:xfrm>
          <a:prstGeom prst="rect">
            <a:avLst/>
          </a:prstGeom>
          <a:ln>
            <a:solidFill>
              <a:schemeClr val="tx1"/>
            </a:solidFill>
          </a:ln>
        </p:spPr>
      </p:pic>
      <p:sp>
        <p:nvSpPr>
          <p:cNvPr id="7" name="TextBox 6"/>
          <p:cNvSpPr txBox="1"/>
          <p:nvPr/>
        </p:nvSpPr>
        <p:spPr>
          <a:xfrm>
            <a:off x="6067425" y="2794337"/>
            <a:ext cx="2933700" cy="203132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IE" dirty="0"/>
              <a:t>We have already selected for weeds with decreased sensitivity to herbicides for the last 50+ years. If we address this problem solely with herbicides, evolution will win</a:t>
            </a:r>
          </a:p>
        </p:txBody>
      </p:sp>
      <p:cxnSp>
        <p:nvCxnSpPr>
          <p:cNvPr id="9" name="Straight Arrow Connector 8"/>
          <p:cNvCxnSpPr>
            <a:stCxn id="7" idx="1"/>
            <a:endCxn id="6" idx="3"/>
          </p:cNvCxnSpPr>
          <p:nvPr/>
        </p:nvCxnSpPr>
        <p:spPr>
          <a:xfrm flipH="1">
            <a:off x="5305787" y="3810000"/>
            <a:ext cx="761638"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51735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23850"/>
            <a:ext cx="7315200" cy="731838"/>
          </a:xfrm>
        </p:spPr>
        <p:txBody>
          <a:bodyPr/>
          <a:lstStyle/>
          <a:p>
            <a:r>
              <a:rPr lang="en-IE" dirty="0"/>
              <a:t>Cheers!</a:t>
            </a:r>
          </a:p>
        </p:txBody>
      </p:sp>
      <p:sp>
        <p:nvSpPr>
          <p:cNvPr id="3" name="Content Placeholder 2"/>
          <p:cNvSpPr>
            <a:spLocks noGrp="1"/>
          </p:cNvSpPr>
          <p:nvPr>
            <p:ph idx="1"/>
          </p:nvPr>
        </p:nvSpPr>
        <p:spPr>
          <a:xfrm>
            <a:off x="914400" y="962025"/>
            <a:ext cx="7315200" cy="4191000"/>
          </a:xfrm>
        </p:spPr>
        <p:txBody>
          <a:bodyPr/>
          <a:lstStyle/>
          <a:p>
            <a:r>
              <a:rPr lang="en-IE" dirty="0"/>
              <a:t>Research funded through the Teagasc Walsh Fellowship fund and the Irish seed trade association.</a:t>
            </a:r>
          </a:p>
        </p:txBody>
      </p:sp>
      <p:sp>
        <p:nvSpPr>
          <p:cNvPr id="4" name="Footer Placeholder 3"/>
          <p:cNvSpPr>
            <a:spLocks noGrp="1"/>
          </p:cNvSpPr>
          <p:nvPr>
            <p:ph type="ftr" sz="quarter" idx="3"/>
          </p:nvPr>
        </p:nvSpPr>
        <p:spPr/>
        <p:txBody>
          <a:bodyPr/>
          <a:lstStyle/>
          <a:p>
            <a:endParaRPr lang="en-US" dirty="0"/>
          </a:p>
        </p:txBody>
      </p:sp>
      <p:sp>
        <p:nvSpPr>
          <p:cNvPr id="5" name="Slide Number Placeholder 4"/>
          <p:cNvSpPr>
            <a:spLocks noGrp="1"/>
          </p:cNvSpPr>
          <p:nvPr>
            <p:ph type="sldNum" sz="quarter" idx="4"/>
          </p:nvPr>
        </p:nvSpPr>
        <p:spPr/>
        <p:txBody>
          <a:bodyPr/>
          <a:lstStyle/>
          <a:p>
            <a:fld id="{34368562-B963-D14D-B6B0-C53B94E906B8}" type="slidenum">
              <a:rPr lang="en-US" smtClean="0"/>
              <a:pPr/>
              <a:t>32</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2258" y="6108447"/>
            <a:ext cx="1844318" cy="65430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413" y="2481537"/>
            <a:ext cx="2024062" cy="359833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5544" y="2481536"/>
            <a:ext cx="2024062" cy="359833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85111" y="2481536"/>
            <a:ext cx="2021680" cy="3594098"/>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47965" y="2501773"/>
            <a:ext cx="2010297" cy="3573861"/>
          </a:xfrm>
          <a:prstGeom prst="rect">
            <a:avLst/>
          </a:prstGeom>
        </p:spPr>
      </p:pic>
    </p:spTree>
    <p:extLst>
      <p:ext uri="{BB962C8B-B14F-4D97-AF65-F5344CB8AC3E}">
        <p14:creationId xmlns:p14="http://schemas.microsoft.com/office/powerpoint/2010/main" val="3493541836"/>
      </p:ext>
    </p:extLst>
  </p:cSld>
  <p:clrMapOvr>
    <a:masterClrMapping/>
  </p:clrMapOvr>
</p:sld>
</file>

<file path=ppt/theme/theme1.xml><?xml version="1.0" encoding="utf-8"?>
<a:theme xmlns:a="http://schemas.openxmlformats.org/drawingml/2006/main" name="Teagasc PPT option 3">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Teagasc">
      <a:dk1>
        <a:sysClr val="windowText" lastClr="000000"/>
      </a:dk1>
      <a:lt1>
        <a:sysClr val="window" lastClr="FFFFFF"/>
      </a:lt1>
      <a:dk2>
        <a:srgbClr val="007944"/>
      </a:dk2>
      <a:lt2>
        <a:srgbClr val="EEECE1"/>
      </a:lt2>
      <a:accent1>
        <a:srgbClr val="359828"/>
      </a:accent1>
      <a:accent2>
        <a:srgbClr val="AFC124"/>
      </a:accent2>
      <a:accent3>
        <a:srgbClr val="D2612C"/>
      </a:accent3>
      <a:accent4>
        <a:srgbClr val="9D0F1E"/>
      </a:accent4>
      <a:accent5>
        <a:srgbClr val="583213"/>
      </a:accent5>
      <a:accent6>
        <a:srgbClr val="8F692F"/>
      </a:accent6>
      <a:hlink>
        <a:srgbClr val="D2612C"/>
      </a:hlink>
      <a:folHlink>
        <a:srgbClr val="E9E7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Teagasc PPT option 3.pot</Template>
  <TotalTime>20029</TotalTime>
  <Words>1665</Words>
  <Application>Microsoft Office PowerPoint</Application>
  <PresentationFormat>On-screen Show (4:3)</PresentationFormat>
  <Paragraphs>201</Paragraphs>
  <Slides>32</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32</vt:i4>
      </vt:variant>
    </vt:vector>
  </HeadingPairs>
  <TitlesOfParts>
    <vt:vector size="41" baseType="lpstr">
      <vt:lpstr>ＭＳ Ｐゴシック</vt:lpstr>
      <vt:lpstr>Arial</vt:lpstr>
      <vt:lpstr>Calibri</vt:lpstr>
      <vt:lpstr>Helvetica</vt:lpstr>
      <vt:lpstr>Lucida Grande</vt:lpstr>
      <vt:lpstr>Wingdings</vt:lpstr>
      <vt:lpstr>ヒラギノ角ゴ Pro W3</vt:lpstr>
      <vt:lpstr>Teagasc PPT option 3</vt:lpstr>
      <vt:lpstr>1_Office Theme</vt:lpstr>
      <vt:lpstr>The evolution of herbicide resistance in agricultural weeds</vt:lpstr>
      <vt:lpstr>Lecture outline</vt:lpstr>
      <vt:lpstr>What is a weed?</vt:lpstr>
      <vt:lpstr>Herbicides</vt:lpstr>
      <vt:lpstr>Selective herbicides: an example</vt:lpstr>
      <vt:lpstr>Non-selective herbicides: an example</vt:lpstr>
      <vt:lpstr>Early herbicide research</vt:lpstr>
      <vt:lpstr>Early herbicide research</vt:lpstr>
      <vt:lpstr>Global herbicide resistance</vt:lpstr>
      <vt:lpstr>Global herbicide resistance</vt:lpstr>
      <vt:lpstr>Global herbicide resistance</vt:lpstr>
      <vt:lpstr>Global herbicide resistance</vt:lpstr>
      <vt:lpstr>Herbicide resistance in Ireland</vt:lpstr>
      <vt:lpstr>Proximal versus distal causes</vt:lpstr>
      <vt:lpstr>Proximal versus distal causes: an example</vt:lpstr>
      <vt:lpstr>Distal causes of GSW winning the 2018 NBA championships.</vt:lpstr>
      <vt:lpstr>Proximal causes of herbicide resistance</vt:lpstr>
      <vt:lpstr>Distal causes of herbicide resistance.</vt:lpstr>
      <vt:lpstr>A basic model for target site resistance</vt:lpstr>
      <vt:lpstr>Target site resistance: ACC1  I1781L point mutation</vt:lpstr>
      <vt:lpstr>Target site resistance: ACC1  I1781L point mutation</vt:lpstr>
      <vt:lpstr>Non target site resistance</vt:lpstr>
      <vt:lpstr>Non target site resistance</vt:lpstr>
      <vt:lpstr>Resistance by increased gene expression</vt:lpstr>
      <vt:lpstr>Irish herbicide resistance research</vt:lpstr>
      <vt:lpstr>Cross resistance in Irish wild oats</vt:lpstr>
      <vt:lpstr>The distribution and frequency of resistance in Co. Wexford</vt:lpstr>
      <vt:lpstr>Effect of gibberellins on dormancy/ resistance.</vt:lpstr>
      <vt:lpstr>Future directions?</vt:lpstr>
      <vt:lpstr>Future directions</vt:lpstr>
      <vt:lpstr>Probably not future directions tbh</vt:lpstr>
      <vt:lpstr>Cheers!</vt:lpstr>
    </vt:vector>
  </TitlesOfParts>
  <Company>Principle - Design Consultants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Judy</dc:creator>
  <cp:lastModifiedBy>Ronan Byrne</cp:lastModifiedBy>
  <cp:revision>124</cp:revision>
  <dcterms:created xsi:type="dcterms:W3CDTF">2012-01-19T13:12:49Z</dcterms:created>
  <dcterms:modified xsi:type="dcterms:W3CDTF">2018-10-04T22:29:27Z</dcterms:modified>
</cp:coreProperties>
</file>