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8" r:id="rId2"/>
    <p:sldId id="319" r:id="rId3"/>
    <p:sldId id="279" r:id="rId4"/>
    <p:sldId id="300" r:id="rId5"/>
    <p:sldId id="320" r:id="rId6"/>
    <p:sldId id="313" r:id="rId7"/>
    <p:sldId id="314" r:id="rId8"/>
    <p:sldId id="315" r:id="rId9"/>
    <p:sldId id="316" r:id="rId10"/>
    <p:sldId id="301" r:id="rId11"/>
    <p:sldId id="303" r:id="rId12"/>
    <p:sldId id="318" r:id="rId13"/>
    <p:sldId id="280" r:id="rId14"/>
    <p:sldId id="281" r:id="rId15"/>
    <p:sldId id="312" r:id="rId16"/>
    <p:sldId id="282" r:id="rId17"/>
    <p:sldId id="286" r:id="rId18"/>
    <p:sldId id="293" r:id="rId19"/>
    <p:sldId id="287" r:id="rId20"/>
    <p:sldId id="294" r:id="rId21"/>
    <p:sldId id="309" r:id="rId22"/>
    <p:sldId id="310" r:id="rId23"/>
    <p:sldId id="317" r:id="rId24"/>
    <p:sldId id="288" r:id="rId25"/>
    <p:sldId id="289" r:id="rId26"/>
    <p:sldId id="304" r:id="rId27"/>
    <p:sldId id="296" r:id="rId28"/>
    <p:sldId id="305" r:id="rId29"/>
    <p:sldId id="306" r:id="rId30"/>
    <p:sldId id="307" r:id="rId31"/>
    <p:sldId id="295" r:id="rId32"/>
    <p:sldId id="291" r:id="rId3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52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E"/>
    <a:srgbClr val="3E6DB2"/>
    <a:srgbClr val="0E7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96" autoAdjust="0"/>
    <p:restoredTop sz="94627" autoAdjust="0"/>
  </p:normalViewPr>
  <p:slideViewPr>
    <p:cSldViewPr snapToGrid="0" showGuides="1">
      <p:cViewPr varScale="1">
        <p:scale>
          <a:sx n="62" d="100"/>
          <a:sy n="62" d="100"/>
        </p:scale>
        <p:origin x="739" y="53"/>
      </p:cViewPr>
      <p:guideLst>
        <p:guide orient="horz" pos="4319"/>
        <p:guide pos="52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1"/>
    </p:cViewPr>
  </p:sorter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1314F-45A3-49A4-A857-BF20ADB83B52}" type="datetimeFigureOut">
              <a:rPr lang="en-IE" smtClean="0"/>
              <a:t>04/10/2018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B1502-9E06-4EB2-A5A4-27F024553E1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6348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69897" y="9430306"/>
            <a:ext cx="827778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2"/>
            <a:ext cx="9144000" cy="1489587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2271394"/>
            <a:ext cx="7500939" cy="554850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937" y="2897698"/>
            <a:ext cx="7500938" cy="361800"/>
          </a:xfrm>
        </p:spPr>
        <p:txBody>
          <a:bodyPr/>
          <a:lstStyle>
            <a:lvl1pPr marL="0" indent="0" algn="l">
              <a:buNone/>
              <a:defRPr sz="1050" b="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37" y="134156"/>
            <a:ext cx="3911475" cy="123926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4" y="4281939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rgbClr val="005EAE"/>
                </a:solidFill>
              </a:defRPr>
            </a:lvl1pPr>
            <a:lvl2pPr marL="0" indent="0">
              <a:spcBef>
                <a:spcPts val="0"/>
              </a:spcBef>
              <a:buNone/>
              <a:defRPr sz="1050">
                <a:solidFill>
                  <a:schemeClr val="accent2"/>
                </a:solidFill>
              </a:defRPr>
            </a:lvl2pPr>
            <a:lvl3pPr marL="0" indent="0">
              <a:spcBef>
                <a:spcPts val="425"/>
              </a:spcBef>
              <a:buNone/>
              <a:defRPr sz="1050">
                <a:solidFill>
                  <a:schemeClr val="accent2"/>
                </a:solidFill>
              </a:defRPr>
            </a:lvl3pPr>
            <a:lvl4pPr>
              <a:spcBef>
                <a:spcPts val="0"/>
              </a:spcBef>
              <a:defRPr sz="105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5"/>
            <a:ext cx="7500938" cy="4040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6" y="914402"/>
            <a:ext cx="7500938" cy="276225"/>
          </a:xfrm>
        </p:spPr>
        <p:txBody>
          <a:bodyPr/>
          <a:lstStyle>
            <a:lvl1pPr>
              <a:defRPr sz="105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943100"/>
            <a:ext cx="4204800" cy="4343400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200" b="0">
                <a:solidFill>
                  <a:schemeClr val="accent3"/>
                </a:solidFill>
              </a:defRPr>
            </a:lvl1pPr>
          </a:lstStyle>
          <a:p>
            <a:r>
              <a:rPr lang="en-GB" dirty="0" smtClean="0"/>
              <a:t>IMAGE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905000"/>
            <a:ext cx="3819525" cy="3987688"/>
          </a:xfrm>
        </p:spPr>
        <p:txBody>
          <a:bodyPr/>
          <a:lstStyle>
            <a:lvl1pPr marL="178594" indent="-178594">
              <a:spcBef>
                <a:spcPts val="638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050" b="0"/>
            </a:lvl1pPr>
            <a:lvl2pPr marL="377429" indent="-155972">
              <a:spcBef>
                <a:spcPts val="0"/>
              </a:spcBef>
              <a:spcAft>
                <a:spcPts val="425"/>
              </a:spcAft>
              <a:defRPr sz="1050" b="0"/>
            </a:lvl2pPr>
            <a:lvl3pPr>
              <a:defRPr sz="1050" b="0"/>
            </a:lvl3pPr>
            <a:lvl4pPr>
              <a:defRPr sz="1050" b="0"/>
            </a:lvl4pPr>
            <a:lvl5pPr>
              <a:defRPr sz="1050"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6" y="914402"/>
            <a:ext cx="7500938" cy="276225"/>
          </a:xfrm>
        </p:spPr>
        <p:txBody>
          <a:bodyPr/>
          <a:lstStyle>
            <a:lvl1pPr>
              <a:defRPr sz="105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r>
              <a:rPr lang="en-GB" sz="750" b="1" dirty="0" smtClean="0"/>
              <a:t>Trinity College Dublin, </a:t>
            </a:r>
            <a:r>
              <a:rPr lang="en-GB" sz="750" dirty="0" smtClean="0"/>
              <a:t>The University of Dublin</a:t>
            </a:r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5837"/>
            <a:ext cx="9144000" cy="4850665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200" b="0">
                <a:solidFill>
                  <a:schemeClr val="accent3"/>
                </a:solidFill>
              </a:defRPr>
            </a:lvl1pPr>
          </a:lstStyle>
          <a:p>
            <a:r>
              <a:rPr lang="en-GB" dirty="0" smtClean="0"/>
              <a:t>IMAGE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6" y="914402"/>
            <a:ext cx="7500938" cy="276225"/>
          </a:xfrm>
        </p:spPr>
        <p:txBody>
          <a:bodyPr/>
          <a:lstStyle>
            <a:lvl1pPr>
              <a:defRPr sz="105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r>
              <a:rPr lang="en-GB" sz="750" b="1" dirty="0" smtClean="0"/>
              <a:t>Trinity College Dublin, </a:t>
            </a:r>
            <a:r>
              <a:rPr lang="en-GB" sz="750" dirty="0" smtClean="0"/>
              <a:t>The University of Dublin</a:t>
            </a:r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3150">
                <a:solidFill>
                  <a:srgbClr val="005EA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30132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87725"/>
            <a:ext cx="4636800" cy="123926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7"/>
            <a:ext cx="7527924" cy="3643425"/>
          </a:xfrm>
        </p:spPr>
        <p:txBody>
          <a:bodyPr/>
          <a:lstStyle>
            <a:lvl1pPr marL="0" indent="0" rtl="0">
              <a:spcBef>
                <a:spcPts val="675"/>
              </a:spcBef>
              <a:buClr>
                <a:schemeClr val="tx2"/>
              </a:buClr>
              <a:buSzPts val="2000"/>
              <a:buFont typeface="Arial"/>
              <a:buNone/>
              <a:defRPr sz="1500" b="1"/>
            </a:lvl1pPr>
            <a:lvl2pPr marL="469106" indent="-175022" rtl="0">
              <a:buSzPts val="2000"/>
              <a:buFont typeface="Minion Pro"/>
              <a:buChar char="‒"/>
              <a:defRPr sz="1500"/>
            </a:lvl2pPr>
            <a:lvl3pPr marL="684610" indent="-166688" rtl="0">
              <a:buSzPts val="2000"/>
              <a:buFont typeface="Arial"/>
              <a:buChar char="»"/>
              <a:defRPr sz="1500"/>
            </a:lvl3pPr>
            <a:lvl4pPr marL="846535" indent="-142875">
              <a:defRPr sz="1500"/>
            </a:lvl4pPr>
            <a:lvl5pPr marL="1079897" indent="-139304"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819777"/>
            <a:ext cx="9144000" cy="1036637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endParaRPr lang="en-GB" sz="7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046350"/>
            <a:ext cx="2060224" cy="550631"/>
          </a:xfrm>
          <a:prstGeom prst="rect">
            <a:avLst/>
          </a:prstGeom>
        </p:spPr>
      </p:pic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6" y="914402"/>
            <a:ext cx="7500938" cy="276225"/>
          </a:xfrm>
        </p:spPr>
        <p:txBody>
          <a:bodyPr/>
          <a:lstStyle>
            <a:lvl1pPr>
              <a:defRPr sz="105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676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5FB06BF3-480F-4758-9759-F676F3F670A2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099199CE-32B1-4AC4-B9A9-DBCF11D3B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258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4"/>
            <a:ext cx="9144000" cy="1489587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2271394"/>
            <a:ext cx="7500939" cy="554850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937" y="2897698"/>
            <a:ext cx="7500938" cy="361800"/>
          </a:xfrm>
        </p:spPr>
        <p:txBody>
          <a:bodyPr/>
          <a:lstStyle>
            <a:lvl1pPr marL="0" indent="0" algn="l">
              <a:buNone/>
              <a:defRPr sz="788" b="0">
                <a:solidFill>
                  <a:schemeClr val="accent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37" y="134158"/>
            <a:ext cx="4636800" cy="123926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4" y="4281939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788">
                <a:solidFill>
                  <a:srgbClr val="005EAE"/>
                </a:solidFill>
              </a:defRPr>
            </a:lvl1pPr>
            <a:lvl2pPr marL="0" indent="0">
              <a:spcBef>
                <a:spcPts val="0"/>
              </a:spcBef>
              <a:buNone/>
              <a:defRPr sz="788">
                <a:solidFill>
                  <a:schemeClr val="accent2"/>
                </a:solidFill>
              </a:defRPr>
            </a:lvl2pPr>
            <a:lvl3pPr marL="0" indent="0">
              <a:spcBef>
                <a:spcPts val="319"/>
              </a:spcBef>
              <a:buNone/>
              <a:defRPr sz="788">
                <a:solidFill>
                  <a:schemeClr val="accent2"/>
                </a:solidFill>
              </a:defRPr>
            </a:lvl3pPr>
            <a:lvl4pPr>
              <a:spcBef>
                <a:spcPts val="0"/>
              </a:spcBef>
              <a:defRPr sz="788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408980" indent="0" algn="l"/>
            <a:endParaRPr lang="en-GB" sz="563" dirty="0"/>
          </a:p>
        </p:txBody>
      </p:sp>
    </p:spTree>
    <p:extLst>
      <p:ext uri="{BB962C8B-B14F-4D97-AF65-F5344CB8AC3E}">
        <p14:creationId xmlns:p14="http://schemas.microsoft.com/office/powerpoint/2010/main" val="160667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6" y="1871551"/>
            <a:ext cx="7500938" cy="409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45306" indent="0" algn="l"/>
            <a:r>
              <a:rPr lang="en-GB" sz="1200" b="1" dirty="0" smtClean="0"/>
              <a:t>Trinity College Dublin, </a:t>
            </a:r>
            <a:r>
              <a:rPr lang="en-GB" sz="1200" dirty="0" smtClean="0"/>
              <a:t>The University of Dublin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54" r:id="rId6"/>
    <p:sldLayoutId id="2147483661" r:id="rId7"/>
    <p:sldLayoutId id="2147483662" r:id="rId8"/>
    <p:sldLayoutId id="2147483663" r:id="rId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rgbClr val="0E73B9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1063"/>
        </a:spcBef>
        <a:buFont typeface="Arial" pitchFamily="34" charset="0"/>
        <a:buNone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38125" indent="-238125" algn="l" defTabSz="685800" rtl="0" eaLnBrk="1" latinLnBrk="0" hangingPunct="1">
        <a:spcBef>
          <a:spcPts val="851"/>
        </a:spcBef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26244" indent="-166688" algn="l" defTabSz="685800" rtl="0" eaLnBrk="1" latinLnBrk="0" hangingPunct="1">
        <a:spcBef>
          <a:spcPts val="851"/>
        </a:spcBef>
        <a:buClr>
          <a:schemeClr val="tx2"/>
        </a:buClr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588169" indent="-151210" algn="l" defTabSz="685800" rtl="0" eaLnBrk="1" latinLnBrk="0" hangingPunct="1">
        <a:spcBef>
          <a:spcPts val="851"/>
        </a:spcBef>
        <a:buClr>
          <a:schemeClr val="tx2"/>
        </a:buClr>
        <a:buFont typeface="Minion Pro" pitchFamily="18" charset="0"/>
        <a:buChar char="‒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750094" indent="-139304" algn="l" defTabSz="685800" rtl="0" eaLnBrk="1" latinLnBrk="0" hangingPunct="1">
        <a:spcBef>
          <a:spcPts val="851"/>
        </a:spcBef>
        <a:buClr>
          <a:schemeClr val="tx2"/>
        </a:buClr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cell.org/plant-microbiome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phytologist.org/symposia/39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lant_use_of_endophytic_fungi_in_defense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innovareacademics.in/journals/index.php/ijcpr/article/view/13902/6583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navigator.com/Article/2014/10/29/Could-salt-tolerant-crops-be-solution-to-sustainable-food-production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pepes.com/strawberry+plant+care.html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livingwealthyradio.com/teresa-and-tammy-recommend-2/cornucopia/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cumenmd.com/blog/regulation-vs-innovation-the-battles-of-a-certified-ehr-in-a-meaningful-use-world/" TargetMode="Externa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3332" y="2586658"/>
            <a:ext cx="4219279" cy="801884"/>
          </a:xfrm>
        </p:spPr>
        <p:txBody>
          <a:bodyPr>
            <a:normAutofit/>
          </a:bodyPr>
          <a:lstStyle/>
          <a:p>
            <a:r>
              <a:rPr lang="en-IE" sz="2400" b="1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Endophytes: a multifunctional toolset for agricultural crops</a:t>
            </a:r>
            <a:endParaRPr lang="en-GB" sz="2400" b="1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3331" y="3731050"/>
            <a:ext cx="4894878" cy="24460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Workshop on </a:t>
            </a:r>
            <a:r>
              <a:rPr lang="en-IE" sz="2000" dirty="0" smtClean="0">
                <a:solidFill>
                  <a:schemeClr val="accent2">
                    <a:lumMod val="75000"/>
                  </a:schemeClr>
                </a:solidFill>
              </a:rPr>
              <a:t>pest/weed 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control in </a:t>
            </a:r>
            <a:r>
              <a:rPr lang="en-IE" sz="2000" dirty="0" smtClean="0">
                <a:solidFill>
                  <a:schemeClr val="accent2">
                    <a:lumMod val="75000"/>
                  </a:schemeClr>
                </a:solidFill>
              </a:rPr>
              <a:t>agroecosystems</a:t>
            </a:r>
          </a:p>
          <a:p>
            <a:pPr>
              <a:spcBef>
                <a:spcPts val="600"/>
              </a:spcBef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</a:rPr>
              <a:t>Trinity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College Dublin 5</a:t>
            </a:r>
            <a:r>
              <a:rPr lang="en-GB" sz="2000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 October 2018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73331" y="4990969"/>
            <a:ext cx="3241670" cy="550898"/>
          </a:xfrm>
        </p:spPr>
        <p:txBody>
          <a:bodyPr>
            <a:noAutofit/>
          </a:bodyPr>
          <a:lstStyle/>
          <a:p>
            <a:r>
              <a:rPr lang="en-GB" sz="1500" dirty="0">
                <a:solidFill>
                  <a:schemeClr val="accent2">
                    <a:lumMod val="75000"/>
                  </a:schemeClr>
                </a:solidFill>
              </a:rPr>
              <a:t>Brian R. </a:t>
            </a:r>
            <a:r>
              <a:rPr lang="en-GB" sz="1500" dirty="0" smtClean="0">
                <a:solidFill>
                  <a:schemeClr val="accent2">
                    <a:lumMod val="75000"/>
                  </a:schemeClr>
                </a:solidFill>
              </a:rPr>
              <a:t>Murphy (Trevor </a:t>
            </a:r>
            <a:r>
              <a:rPr lang="en-GB" sz="1500" dirty="0">
                <a:solidFill>
                  <a:schemeClr val="accent2">
                    <a:lumMod val="75000"/>
                  </a:schemeClr>
                </a:solidFill>
              </a:rPr>
              <a:t>R. </a:t>
            </a:r>
            <a:r>
              <a:rPr lang="en-GB" sz="1500" dirty="0" smtClean="0">
                <a:solidFill>
                  <a:schemeClr val="accent2">
                    <a:lumMod val="75000"/>
                  </a:schemeClr>
                </a:solidFill>
              </a:rPr>
              <a:t>Hodkinson)</a:t>
            </a:r>
            <a:endParaRPr lang="en-GB" sz="15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1500" dirty="0">
                <a:solidFill>
                  <a:schemeClr val="accent2">
                    <a:lumMod val="75000"/>
                  </a:schemeClr>
                </a:solidFill>
              </a:rPr>
              <a:t>Department of Botany</a:t>
            </a:r>
          </a:p>
          <a:p>
            <a:r>
              <a:rPr lang="en-GB" sz="1500" dirty="0">
                <a:solidFill>
                  <a:schemeClr val="accent2">
                    <a:lumMod val="75000"/>
                  </a:schemeClr>
                </a:solidFill>
              </a:rPr>
              <a:t>Trinity College Dublin</a:t>
            </a:r>
          </a:p>
        </p:txBody>
      </p:sp>
    </p:spTree>
    <p:extLst>
      <p:ext uri="{BB962C8B-B14F-4D97-AF65-F5344CB8AC3E}">
        <p14:creationId xmlns:p14="http://schemas.microsoft.com/office/powerpoint/2010/main" val="419308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02295"/>
            <a:ext cx="7234125" cy="40603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3511" y="611188"/>
            <a:ext cx="2024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Endophyte?</a:t>
            </a:r>
            <a:endParaRPr lang="en-IE" sz="28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i1.wp.com/farm8.staticflickr.com/7382/8732382368_63519f1831_n.jpg?resize=320%2C3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77" y="2518133"/>
            <a:ext cx="1775483" cy="133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mycor.nancy.inra.fr/blogGenomes/wp-content/uploads/2010/09/Encephalitozoon-intestina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470" y="2518133"/>
            <a:ext cx="1775483" cy="133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104" y="3958603"/>
            <a:ext cx="1249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Bacteria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52299" y="3958603"/>
            <a:ext cx="782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Fungi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3503" y="3958603"/>
            <a:ext cx="1540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Unicellular eukaryotes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83" y="2518134"/>
            <a:ext cx="1775483" cy="13316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1215" y="862979"/>
            <a:ext cx="5819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‘Endo’ + ‘</a:t>
            </a:r>
            <a:r>
              <a:rPr lang="en-IE" sz="2800" dirty="0" err="1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phyte</a:t>
            </a:r>
            <a:r>
              <a:rPr lang="en-IE" sz="28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’ = ‘Inside’ + ‘plant’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96" y="2518133"/>
            <a:ext cx="2454106" cy="18405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60141" y="4425141"/>
            <a:ext cx="802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Fungi</a:t>
            </a:r>
          </a:p>
        </p:txBody>
      </p:sp>
    </p:spTree>
    <p:extLst>
      <p:ext uri="{BB962C8B-B14F-4D97-AF65-F5344CB8AC3E}">
        <p14:creationId xmlns:p14="http://schemas.microsoft.com/office/powerpoint/2010/main" val="369452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5616" y="1879359"/>
            <a:ext cx="1836528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Bacteria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Fungi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Pathogens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Mutualists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Microbiome</a:t>
            </a:r>
          </a:p>
          <a:p>
            <a:endParaRPr lang="en-IE" sz="2000" dirty="0" smtClean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1026" name="Picture 2" descr="https://www.scicell.org/wp-content/uploads/2018/02/Untitle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66" y="1757570"/>
            <a:ext cx="50482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4991" y="609600"/>
            <a:ext cx="3358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Endophyte Diversity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97616" y="5200470"/>
            <a:ext cx="9693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1000" dirty="0" smtClean="0">
                <a:solidFill>
                  <a:srgbClr val="888888"/>
                </a:solidFill>
                <a:latin typeface="inherit"/>
                <a:hlinkClick r:id="rId3"/>
              </a:rPr>
              <a:t>scicell.org</a:t>
            </a:r>
            <a:endParaRPr lang="en-IE" sz="1000" b="0" i="0" dirty="0">
              <a:solidFill>
                <a:srgbClr val="888888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329770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.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51" y="1035835"/>
            <a:ext cx="3991233" cy="527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4206" y="1804085"/>
            <a:ext cx="43125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Representative microbial networks in different plant habitats. The figure illustrates microbial communities in the soil, air, rhizosphere,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phyllosphere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, and inside plant tissue (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endosphere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). In each of these habitats, microbes (represented by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colored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circles) could interact positively, negatively, or do not interact with other microbes (no lines).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17408" y="226541"/>
            <a:ext cx="3512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Complex Interactions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206" y="5945912"/>
            <a:ext cx="4155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dirty="0" smtClean="0"/>
              <a:t>From </a:t>
            </a:r>
            <a:r>
              <a:rPr lang="en-IE" sz="1600" dirty="0" err="1" smtClean="0"/>
              <a:t>Hassani</a:t>
            </a:r>
            <a:r>
              <a:rPr lang="en-IE" sz="1600" dirty="0" smtClean="0"/>
              <a:t> et al. 2018, </a:t>
            </a:r>
            <a:r>
              <a:rPr lang="en-IE" sz="1600" i="1" dirty="0" smtClean="0"/>
              <a:t>Microbiome</a:t>
            </a:r>
            <a:r>
              <a:rPr lang="en-IE" sz="1600" dirty="0" smtClean="0"/>
              <a:t>2018 </a:t>
            </a:r>
            <a:r>
              <a:rPr lang="en-IE" sz="1600" b="1" dirty="0" smtClean="0"/>
              <a:t>6</a:t>
            </a:r>
            <a:r>
              <a:rPr lang="en-IE" sz="1600" dirty="0" smtClean="0"/>
              <a:t>:58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18994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209" y="129604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D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irect antagonism/competition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P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lant stimulation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A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ntioxidant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Metabolites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Hormones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G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ene regulation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N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utrient provision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4748" y="503582"/>
            <a:ext cx="2792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Modes of Action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2050" name="Picture 2" descr="https://www.newphytologist.org/img/upload/files/39th-NPS-(Web-Large)-2000-x-2000-(345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76" y="1631457"/>
            <a:ext cx="3836502" cy="383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56195" y="5463275"/>
            <a:ext cx="12474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>
                <a:latin typeface="DDG_ProximaNova"/>
                <a:hlinkClick r:id="rId3"/>
              </a:rPr>
              <a:t>newphytologist.org</a:t>
            </a:r>
            <a:endParaRPr lang="en-IE" sz="1000" dirty="0"/>
          </a:p>
        </p:txBody>
      </p:sp>
    </p:spTree>
    <p:extLst>
      <p:ext uri="{BB962C8B-B14F-4D97-AF65-F5344CB8AC3E}">
        <p14:creationId xmlns:p14="http://schemas.microsoft.com/office/powerpoint/2010/main" val="216760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9078" y="227094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The extended genotype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The </a:t>
            </a: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holobiont</a:t>
            </a:r>
            <a:endParaRPr lang="en-IE" sz="2000" dirty="0" smtClean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Functional microbiome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Ecological engineers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3074" name="Picture 2" descr="bol.com | The Extended Phenotype, Charles Simony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271" y="1895062"/>
            <a:ext cx="2476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34748" y="503582"/>
            <a:ext cx="3062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Ecological Synergy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5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985" y="1896415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Endophyte ‘classes’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Clavicipitaceous</a:t>
            </a:r>
            <a:endParaRPr lang="en-IE" sz="2000" dirty="0" smtClean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Non-</a:t>
            </a: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clavicipitaceous</a:t>
            </a:r>
            <a:endParaRPr lang="en-IE" sz="2000" dirty="0" smtClean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Dark septate endophytes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Obligate/facultative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Transmission modes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4748" y="503582"/>
            <a:ext cx="3031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Endophyte groups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4098" name="Picture 2" descr="Plant use of endophytic fungi in defense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725" y="1896415"/>
            <a:ext cx="2286000" cy="336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85986" y="5178017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>
                <a:solidFill>
                  <a:srgbClr val="005EAE"/>
                </a:solidFill>
                <a:latin typeface="DDG_ProximaNova"/>
                <a:hlinkClick r:id="rId3"/>
              </a:rPr>
              <a:t>en.wikipedia.org</a:t>
            </a:r>
            <a:endParaRPr lang="en-IE" sz="1000" dirty="0">
              <a:solidFill>
                <a:srgbClr val="005EAE"/>
              </a:solidFill>
            </a:endParaRPr>
          </a:p>
        </p:txBody>
      </p:sp>
      <p:pic>
        <p:nvPicPr>
          <p:cNvPr id="4100" name="Picture 4" descr="https://innovareacademics.in/journals/index.php/ijcpr/article/viewFile/13902/6583/5604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8" r="25809"/>
          <a:stretch/>
        </p:blipFill>
        <p:spPr bwMode="auto">
          <a:xfrm>
            <a:off x="6303281" y="1899052"/>
            <a:ext cx="2425469" cy="335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5985" y="5178017"/>
            <a:ext cx="14189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>
                <a:latin typeface="DDG_ProximaNova"/>
                <a:hlinkClick r:id="rId5"/>
              </a:rPr>
              <a:t>innovareacademics.in</a:t>
            </a:r>
            <a:endParaRPr lang="en-IE" sz="1000" dirty="0"/>
          </a:p>
        </p:txBody>
      </p:sp>
    </p:spTree>
    <p:extLst>
      <p:ext uri="{BB962C8B-B14F-4D97-AF65-F5344CB8AC3E}">
        <p14:creationId xmlns:p14="http://schemas.microsoft.com/office/powerpoint/2010/main" val="360003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453" y="216493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Serendipita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 </a:t>
            </a: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indica</a:t>
            </a:r>
            <a:endParaRPr lang="en-IE" sz="2000" dirty="0" smtClean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Metarhizium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sp.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Trichoderma sp.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err="1" smtClean="0">
                <a:solidFill>
                  <a:srgbClr val="005EAE"/>
                </a:solidFill>
                <a:latin typeface="Maiandra GD" panose="020E0502030308020204" pitchFamily="34" charset="0"/>
              </a:rPr>
              <a:t>Penicillium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sp.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4748" y="503582"/>
            <a:ext cx="257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Star performers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5122" name="Picture 2" descr="http://ecx.images-amazon.com/images/I/41iqS0NGJpL._SY445_QL7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628" y="1842051"/>
            <a:ext cx="1198212" cy="18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nvisible Life Â» Penicillium chrysogenum | Science - YAY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453" y="2471654"/>
            <a:ext cx="1477617" cy="151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richoderma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683" y="3442203"/>
            <a:ext cx="1487418" cy="166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Gallery metarhizi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3"/>
          <a:stretch/>
        </p:blipFill>
        <p:spPr bwMode="auto">
          <a:xfrm>
            <a:off x="4324524" y="4787653"/>
            <a:ext cx="1651753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7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8185" y="1939334"/>
            <a:ext cx="36045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Weeds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Direct antagonism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P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athogens of weeds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Competition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Indirect effects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9545" y="556590"/>
            <a:ext cx="4931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Context for pest/weed control</a:t>
            </a:r>
            <a:endParaRPr lang="en-IE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6146" name="Picture 2" descr="https://www.landcareresearch.co.nz/__data/assets/image/0006/42099/weed_biocontrol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5" y="1939334"/>
            <a:ext cx="42862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10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2043" y="2471026"/>
            <a:ext cx="28799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5EAE"/>
                </a:solidFill>
                <a:latin typeface="arial" panose="020B0604020202020204" pitchFamily="34" charset="0"/>
              </a:rPr>
              <a:t>Weeds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005EA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5EAE"/>
                </a:solidFill>
                <a:latin typeface="arial" panose="020B0604020202020204" pitchFamily="34" charset="0"/>
              </a:rPr>
              <a:t>Insects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005EA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5EAE"/>
                </a:solidFill>
                <a:latin typeface="arial" panose="020B0604020202020204" pitchFamily="34" charset="0"/>
              </a:rPr>
              <a:t>Bacteria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005EA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5EAE"/>
                </a:solidFill>
                <a:latin typeface="arial" panose="020B0604020202020204" pitchFamily="34" charset="0"/>
              </a:rPr>
              <a:t>Fungi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005EAE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rgbClr val="005EAE"/>
                </a:solidFill>
                <a:latin typeface="arial" panose="020B0604020202020204" pitchFamily="34" charset="0"/>
              </a:rPr>
              <a:t>Nematodes</a:t>
            </a:r>
            <a:endParaRPr lang="en-IE" dirty="0">
              <a:solidFill>
                <a:srgbClr val="005EAE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41983" y="678977"/>
            <a:ext cx="3043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smtClean="0">
                <a:solidFill>
                  <a:srgbClr val="3E6DB2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Biological control</a:t>
            </a:r>
            <a:endParaRPr lang="en-GB" sz="2800" dirty="0">
              <a:solidFill>
                <a:srgbClr val="3E6DB2"/>
              </a:solidFill>
              <a:latin typeface="Maiandra GD" panose="020E0502030308020204" pitchFamily="34" charset="0"/>
            </a:endParaRPr>
          </a:p>
        </p:txBody>
      </p:sp>
      <p:pic>
        <p:nvPicPr>
          <p:cNvPr id="7170" name="Picture 2" descr="https://www.agric.wa.gov.au/sites/gateway/files/styles/original/public/Wirrega_blotch_lesions_expand_to_whole_leaf.jpg?itok=3_3LLgO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4" y="2185149"/>
            <a:ext cx="3228830" cy="315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75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7617" y="592971"/>
            <a:ext cx="4296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The Challenge we Address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896747" y="2722861"/>
            <a:ext cx="45217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Unsustainable use of synthetic chemicals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  <a:ea typeface="Calibri" panose="020F050202020403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Economic </a:t>
            </a:r>
            <a:r>
              <a:rPr lang="en-IE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costs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  <a:ea typeface="Calibri" panose="020F050202020403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Environmental costs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Changing climate</a:t>
            </a:r>
            <a:endParaRPr lang="en-GB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26"/>
          <a:stretch/>
        </p:blipFill>
        <p:spPr>
          <a:xfrm>
            <a:off x="5861668" y="4202107"/>
            <a:ext cx="2387509" cy="15246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00678" y="5692144"/>
            <a:ext cx="2561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75" dirty="0"/>
              <a:t>http://www.ucsusa.org/our-work/food-agriculture/our-failing-food-system/industrial-agriculture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67" y="2069426"/>
            <a:ext cx="2387509" cy="159167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61669" y="3624805"/>
            <a:ext cx="2277773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75" dirty="0"/>
              <a:t>http://modernfarmer.com/2013/07/agfunder-rob-leclerc/</a:t>
            </a:r>
          </a:p>
        </p:txBody>
      </p:sp>
    </p:spTree>
    <p:extLst>
      <p:ext uri="{BB962C8B-B14F-4D97-AF65-F5344CB8AC3E}">
        <p14:creationId xmlns:p14="http://schemas.microsoft.com/office/powerpoint/2010/main" val="247483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8441" y="636244"/>
            <a:ext cx="43015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Endosyms</a:t>
            </a:r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benefit crops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1477" y="2106754"/>
            <a:ext cx="18652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Biotic stress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Abiotic stress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1477" y="4414458"/>
            <a:ext cx="20970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Yield increase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Environment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1508274" y="3349190"/>
            <a:ext cx="363474" cy="98789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pic>
        <p:nvPicPr>
          <p:cNvPr id="6" name="Picture 8" descr="http://upload.wikimedia.org/wikipedia/commons/9/99/Ascochyta_sorgh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231" y="2016538"/>
            <a:ext cx="1706762" cy="119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hedgeco.net/news/wp-content/uploads/2014/06/drought18-8b9a6db718dda8f9f968da97316f9c0a2daa36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650" y="2016538"/>
            <a:ext cx="1739756" cy="119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upload.wikimedia.org/wikipedia/en/6/67/Apollo_17_Image_Of_Earth_From_Space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818" y="2016538"/>
            <a:ext cx="1431659" cy="127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74697" y="3226070"/>
            <a:ext cx="325441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75" dirty="0">
                <a:solidFill>
                  <a:srgbClr val="005EAE"/>
                </a:solidFill>
              </a:rPr>
              <a:t>Image credits: iiaiblog.com, 12.000.scripts.mit.edu, www.hedgeco.net  en.wikipedia.org</a:t>
            </a:r>
          </a:p>
        </p:txBody>
      </p:sp>
      <p:sp>
        <p:nvSpPr>
          <p:cNvPr id="11" name="Down Arrow 10"/>
          <p:cNvSpPr/>
          <p:nvPr/>
        </p:nvSpPr>
        <p:spPr>
          <a:xfrm rot="16200000">
            <a:off x="3439308" y="4428341"/>
            <a:ext cx="363474" cy="98789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70841" y="4414456"/>
            <a:ext cx="30628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Global Climate Change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New Challenges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0588" y="2052379"/>
            <a:ext cx="3328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solidFill>
                  <a:srgbClr val="005EAE"/>
                </a:solidFill>
                <a:latin typeface="Maiandra GD" panose="020E0502030308020204" pitchFamily="34" charset="0"/>
              </a:rPr>
              <a:t>Barley </a:t>
            </a:r>
          </a:p>
          <a:p>
            <a:pPr algn="ctr"/>
            <a:r>
              <a:rPr lang="en-GB" sz="2000" dirty="0">
                <a:solidFill>
                  <a:srgbClr val="005EAE"/>
                </a:solidFill>
                <a:latin typeface="Maiandra GD" panose="020E0502030308020204" pitchFamily="34" charset="0"/>
              </a:rPr>
              <a:t>(</a:t>
            </a:r>
            <a:r>
              <a:rPr lang="en-GB" sz="2000" i="1" dirty="0" err="1">
                <a:solidFill>
                  <a:srgbClr val="005EAE"/>
                </a:solidFill>
                <a:latin typeface="Maiandra GD" panose="020E0502030308020204" pitchFamily="34" charset="0"/>
              </a:rPr>
              <a:t>Hordeum</a:t>
            </a:r>
            <a:r>
              <a:rPr lang="en-GB" sz="2000" i="1" dirty="0">
                <a:solidFill>
                  <a:srgbClr val="005EAE"/>
                </a:solidFill>
                <a:latin typeface="Maiandra GD" panose="020E0502030308020204" pitchFamily="34" charset="0"/>
              </a:rPr>
              <a:t> vulgare</a:t>
            </a:r>
            <a:r>
              <a:rPr lang="en-GB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cultivars)</a:t>
            </a:r>
          </a:p>
        </p:txBody>
      </p:sp>
      <p:sp>
        <p:nvSpPr>
          <p:cNvPr id="3" name="Rectangle 2"/>
          <p:cNvSpPr/>
          <p:nvPr/>
        </p:nvSpPr>
        <p:spPr>
          <a:xfrm>
            <a:off x="1463087" y="1245512"/>
            <a:ext cx="6117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Crop Wild Relatives</a:t>
            </a:r>
            <a:endParaRPr lang="en-GB" sz="24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9394" y="2087435"/>
            <a:ext cx="2739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Wall barley</a:t>
            </a:r>
          </a:p>
          <a:p>
            <a:pPr algn="ctr"/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(</a:t>
            </a:r>
            <a:r>
              <a:rPr lang="en-IE" sz="2000" i="1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Hordeum</a:t>
            </a:r>
            <a:r>
              <a:rPr lang="en-IE" sz="2000" i="1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</a:t>
            </a:r>
            <a:r>
              <a:rPr lang="en-IE" sz="2000" i="1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murinum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)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9" name="Picture 2" descr="http://2.bp.blogspot.com/-eIWtfkgG9Xc/UUb7jSVdQlI/AAAAAAAAE1s/nNm8DQdPooc/s1600/Green-barle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001" y="3068042"/>
            <a:ext cx="1883229" cy="13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84" y="3068042"/>
            <a:ext cx="1815059" cy="1361294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 rot="16200000">
            <a:off x="4362116" y="2556000"/>
            <a:ext cx="363474" cy="238537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392" y="4267973"/>
            <a:ext cx="1617293" cy="12129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84967" y="486996"/>
            <a:ext cx="6117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Endophyte research at TCD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5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84967" y="486996"/>
            <a:ext cx="6117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Endophyte research at TCD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3074" name="Picture 2" descr="Global Plant Growth Chamber Market 2016 - Schunk, Conviro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729" y="1435790"/>
            <a:ext cx="2384851" cy="259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81385" y="2138540"/>
            <a:ext cx="3430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Controlled environment</a:t>
            </a:r>
            <a:endParaRPr lang="en-IE" sz="24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1385" y="2734773"/>
            <a:ext cx="26968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Biocontrol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Biofertilisation</a:t>
            </a:r>
            <a:endParaRPr lang="en-GB" sz="2000" dirty="0" smtClean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Stress tolerance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Pot to Plot</a:t>
            </a: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2050" name="Picture 2" descr="File:Glasshouse crops 1.jp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729" y="4373585"/>
            <a:ext cx="2441953" cy="183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39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24" t="3125" r="1508"/>
          <a:stretch/>
        </p:blipFill>
        <p:spPr>
          <a:xfrm>
            <a:off x="4910616" y="1608236"/>
            <a:ext cx="3425001" cy="19257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r="36423" b="16966"/>
          <a:stretch/>
        </p:blipFill>
        <p:spPr>
          <a:xfrm>
            <a:off x="887909" y="1979226"/>
            <a:ext cx="2515385" cy="37216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99879" y="665725"/>
            <a:ext cx="4281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3E6DB2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Selection and Field Trials</a:t>
            </a:r>
            <a:endParaRPr lang="en-GB" sz="2800" dirty="0">
              <a:solidFill>
                <a:srgbClr val="3E6DB2"/>
              </a:solidFill>
              <a:latin typeface="Maiandra GD" panose="020E0502030308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6116" y="3697579"/>
            <a:ext cx="35180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3E6DB2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Three barley cultivars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3E6DB2"/>
              </a:solidFill>
              <a:latin typeface="Maiandra GD" panose="020E0502030308020204" pitchFamily="34" charset="0"/>
              <a:ea typeface="Calibri" panose="020F050202020403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3E6DB2"/>
                </a:solidFill>
                <a:latin typeface="Maiandra GD" panose="020E0502030308020204" pitchFamily="34" charset="0"/>
              </a:rPr>
              <a:t>Three fertiliser levels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3E6DB2"/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3E6DB2"/>
                </a:solidFill>
                <a:latin typeface="Maiandra GD" panose="020E0502030308020204" pitchFamily="34" charset="0"/>
              </a:rPr>
              <a:t>Three </a:t>
            </a:r>
            <a:r>
              <a:rPr lang="en-IE" sz="2000" dirty="0">
                <a:solidFill>
                  <a:srgbClr val="3E6DB2"/>
                </a:solidFill>
                <a:latin typeface="Maiandra GD" panose="020E0502030308020204" pitchFamily="34" charset="0"/>
              </a:rPr>
              <a:t>growing seasons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3E6DB2"/>
              </a:solidFill>
              <a:latin typeface="Maiandra GD" panose="020E0502030308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3E6DB2"/>
                </a:solidFill>
                <a:latin typeface="Maiandra GD" panose="020E0502030308020204" pitchFamily="34" charset="0"/>
              </a:rPr>
              <a:t>Three sites: Cork, Kildare</a:t>
            </a:r>
            <a:endParaRPr lang="en-GB" sz="2000" dirty="0">
              <a:solidFill>
                <a:srgbClr val="3E6DB2"/>
              </a:solidFill>
              <a:latin typeface="Maiandra GD" panose="020E0502030308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1265" y="2236170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rgbClr val="3E6DB2"/>
                </a:solidFill>
              </a:rPr>
              <a:t>1000s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6188" y="3279122"/>
            <a:ext cx="675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rgbClr val="3E6DB2"/>
                </a:solidFill>
              </a:rPr>
              <a:t>100s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71108" y="4242403"/>
            <a:ext cx="545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rgbClr val="3E6DB2"/>
                </a:solidFill>
              </a:rPr>
              <a:t>10s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0128" y="52492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rgbClr val="3E6DB2"/>
                </a:solidFill>
              </a:rPr>
              <a:t>10</a:t>
            </a:r>
          </a:p>
        </p:txBody>
      </p:sp>
      <p:sp>
        <p:nvSpPr>
          <p:cNvPr id="4" name="Down Arrow 3"/>
          <p:cNvSpPr/>
          <p:nvPr/>
        </p:nvSpPr>
        <p:spPr>
          <a:xfrm>
            <a:off x="3797264" y="2636280"/>
            <a:ext cx="235273" cy="642842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3E6DB2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797263" y="3639397"/>
            <a:ext cx="235273" cy="642842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3E6DB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3794668" y="4605214"/>
            <a:ext cx="235273" cy="642842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3E6DB2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5400000">
            <a:off x="3167130" y="5127920"/>
            <a:ext cx="235273" cy="642842"/>
          </a:xfrm>
          <a:prstGeom prst="downArrow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3E6D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948" y="4915702"/>
            <a:ext cx="152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+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3" name="Picture 14" descr="http://www.photo-dictionary.com/photofiles/list/6537/8619pearl_barle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15" y="3999718"/>
            <a:ext cx="1637863" cy="109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http://www.photo-dictionary.com/photofiles/list/6537/8619pearl_barle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53" y="2976822"/>
            <a:ext cx="2603411" cy="174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63682" y="5165065"/>
            <a:ext cx="154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-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1378" y="2576712"/>
            <a:ext cx="1507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+ 1.3 t/ha</a:t>
            </a:r>
          </a:p>
        </p:txBody>
      </p:sp>
      <p:sp>
        <p:nvSpPr>
          <p:cNvPr id="7" name="Rectangle 6"/>
          <p:cNvSpPr/>
          <p:nvPr/>
        </p:nvSpPr>
        <p:spPr>
          <a:xfrm>
            <a:off x="7092297" y="4522474"/>
            <a:ext cx="1358133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750" dirty="0">
                <a:solidFill>
                  <a:srgbClr val="005EAE"/>
                </a:solidFill>
              </a:rPr>
              <a:t>www.photo-dictionary.com</a:t>
            </a:r>
          </a:p>
        </p:txBody>
      </p:sp>
      <p:pic>
        <p:nvPicPr>
          <p:cNvPr id="8" name="Picture 14" descr="http://www.photo-dictionary.com/photofiles/list/6537/8619pearl_barle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815" y="3467270"/>
            <a:ext cx="2036736" cy="136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71031" y="3067160"/>
            <a:ext cx="1419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+  0.5 t/ha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3961" y="600002"/>
            <a:ext cx="79429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Greater yield increase with lower fertiliser input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3463" y="1626690"/>
            <a:ext cx="7457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     Nitrogen input = 	    163 kg/ha		      125 kg/ha</a:t>
            </a:r>
            <a:endParaRPr lang="en-IE" sz="2000" i="1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176716" y="2162568"/>
            <a:ext cx="208159" cy="76882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052065" y="2138438"/>
            <a:ext cx="226336" cy="39618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1551" y="4728533"/>
            <a:ext cx="152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+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8157" y="4912589"/>
            <a:ext cx="1639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+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4" name="Picture 14" descr="http://www.photo-dictionary.com/photofiles/list/6537/8619pearl_barle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256" y="3201599"/>
            <a:ext cx="2381625" cy="159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35241" y="4912589"/>
            <a:ext cx="1724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-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9115" y="2775177"/>
            <a:ext cx="2212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 50% N input</a:t>
            </a:r>
          </a:p>
        </p:txBody>
      </p:sp>
      <p:pic>
        <p:nvPicPr>
          <p:cNvPr id="8" name="Picture 14" descr="http://www.photo-dictionary.com/photofiles/list/6537/8619pearl_barle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97" y="3201600"/>
            <a:ext cx="2381623" cy="159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35241" y="2740192"/>
            <a:ext cx="1935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Full N input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2666" y="801212"/>
            <a:ext cx="5557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</a:t>
            </a:r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 treatments restored yield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9280" y="3799388"/>
            <a:ext cx="1364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Full yield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676481" y="3901966"/>
            <a:ext cx="414875" cy="194955"/>
          </a:xfrm>
          <a:prstGeom prst="rightArrow">
            <a:avLst/>
          </a:prstGeom>
          <a:noFill/>
          <a:ln w="31750">
            <a:solidFill>
              <a:srgbClr val="005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005EAE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10800000">
            <a:off x="5226399" y="3901965"/>
            <a:ext cx="414875" cy="194955"/>
          </a:xfrm>
          <a:prstGeom prst="rightArrow">
            <a:avLst/>
          </a:prstGeom>
          <a:noFill/>
          <a:ln w="31750">
            <a:solidFill>
              <a:srgbClr val="005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>
              <a:solidFill>
                <a:srgbClr val="005E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9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32994" y="644636"/>
            <a:ext cx="38094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Fungicide tolerance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11" y="1775791"/>
            <a:ext cx="2334575" cy="36398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835" y="1775791"/>
            <a:ext cx="44208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Growth stage 39:</a:t>
            </a:r>
          </a:p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750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Fenpropimorph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at 0.2 l/ha (Corbel®) and 250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Prothioconazole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at 0.4 l/ha (Proline®).</a:t>
            </a:r>
          </a:p>
          <a:p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Calibri" panose="020F0502020204030204" pitchFamily="34" charset="0"/>
            </a:endParaRPr>
          </a:p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Growth stage 41:</a:t>
            </a:r>
          </a:p>
          <a:p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41.6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Epoxiconazole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+ 41.6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Fluxapyroxad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+ 66.6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Pyraclastrobin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at 1.8 l/ha (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Ceriaxl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®) and 500 g/l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Chlorothalonil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 at 1.0 l/ha (Bravo®).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04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5113" y="640933"/>
            <a:ext cx="3756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err="1">
                <a:solidFill>
                  <a:srgbClr val="005EAE"/>
                </a:solidFill>
                <a:latin typeface="Maiandra GD" panose="020E0502030308020204" pitchFamily="34" charset="0"/>
              </a:rPr>
              <a:t>Endosym</a:t>
            </a:r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 source sites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74" y="2174185"/>
            <a:ext cx="3498574" cy="26239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5150" y="2362765"/>
            <a:ext cx="22772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Low moisture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Low nutrients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Stressed plants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Barley relative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763" y="2191548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Salinity stress</a:t>
            </a:r>
            <a:endParaRPr lang="en-IE" sz="24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8386" y="3161302"/>
            <a:ext cx="36561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Endophyte-induced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39% increase in grain weight for salt-stressed plants</a:t>
            </a: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84967" y="486996"/>
            <a:ext cx="6117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Endophyte research at TCD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1026" name="Picture 2" descr="Could salt-tolerant crops be solution to sustainable food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43" y="2237889"/>
            <a:ext cx="3627513" cy="25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353695" y="4834145"/>
            <a:ext cx="12330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>
                <a:solidFill>
                  <a:schemeClr val="accent2">
                    <a:lumMod val="75000"/>
                  </a:schemeClr>
                </a:solidFill>
                <a:latin typeface="DDG_ProximaNova"/>
                <a:hlinkClick r:id="rId3"/>
              </a:rPr>
              <a:t>foodnavigator.com</a:t>
            </a:r>
            <a:endParaRPr lang="en-IE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6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57907" y="3304618"/>
            <a:ext cx="26968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49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% more berries </a:t>
            </a:r>
            <a:endParaRPr lang="en-GB" sz="2000" dirty="0" smtClean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51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% greater </a:t>
            </a: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weight</a:t>
            </a:r>
            <a:endParaRPr lang="en-IE" sz="20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84967" y="486996"/>
            <a:ext cx="6117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Endophyte research at TCD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4967" y="2337322"/>
            <a:ext cx="219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Pathogen stress</a:t>
            </a:r>
            <a:endParaRPr lang="en-IE" sz="24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2050" name="Picture 2" descr="strawberry plant c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870" y="2337322"/>
            <a:ext cx="3039515" cy="311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63651" y="5452825"/>
            <a:ext cx="10150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>
                <a:solidFill>
                  <a:schemeClr val="accent2">
                    <a:lumMod val="75000"/>
                  </a:schemeClr>
                </a:solidFill>
                <a:latin typeface="DDG_ProximaNova"/>
                <a:hlinkClick r:id="rId3"/>
              </a:rPr>
              <a:t>recipepes.com</a:t>
            </a:r>
            <a:endParaRPr lang="en-IE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31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4967" y="486996"/>
            <a:ext cx="6117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  <a:ea typeface="Calibri" panose="020F0502020204030204" pitchFamily="34" charset="0"/>
              </a:rPr>
              <a:t>Endophyte research at TCD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6428" y="2337322"/>
            <a:ext cx="2063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Drought stress</a:t>
            </a:r>
            <a:endParaRPr lang="en-IE" sz="2400" dirty="0">
              <a:solidFill>
                <a:schemeClr val="accent2">
                  <a:lumMod val="75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418" y="2337322"/>
            <a:ext cx="4196521" cy="31473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0330" y="3296490"/>
            <a:ext cx="3199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14% 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more </a:t>
            </a: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tillers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Increase in grain weight </a:t>
            </a:r>
          </a:p>
        </p:txBody>
      </p:sp>
    </p:spTree>
    <p:extLst>
      <p:ext uri="{BB962C8B-B14F-4D97-AF65-F5344CB8AC3E}">
        <p14:creationId xmlns:p14="http://schemas.microsoft.com/office/powerpoint/2010/main" val="92030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7506" y="734055"/>
            <a:ext cx="36809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005EAE"/>
                </a:solidFill>
                <a:latin typeface="Maiandra GD" panose="020E0502030308020204" pitchFamily="34" charset="0"/>
              </a:rPr>
              <a:t>The Plant Microbiome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48" y="1881810"/>
            <a:ext cx="5073997" cy="28502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7506" y="5094943"/>
            <a:ext cx="3772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005EAE"/>
                </a:solidFill>
                <a:latin typeface="Maiandra GD" panose="020E0502030308020204" pitchFamily="34" charset="0"/>
              </a:rPr>
              <a:t>Ecological Restoration?</a:t>
            </a:r>
          </a:p>
        </p:txBody>
      </p:sp>
    </p:spTree>
    <p:extLst>
      <p:ext uri="{BB962C8B-B14F-4D97-AF65-F5344CB8AC3E}">
        <p14:creationId xmlns:p14="http://schemas.microsoft.com/office/powerpoint/2010/main" val="148741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02088" y="537173"/>
            <a:ext cx="3934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The Tip of the Iceberg?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 rot="16200000">
            <a:off x="3984428" y="2644288"/>
            <a:ext cx="396017" cy="91979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rgbClr val="005EA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13" y="1701715"/>
            <a:ext cx="2703411" cy="255454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16 </a:t>
            </a: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endosyms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Biocontrol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 err="1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Biofertilisation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Barley, Wheat, </a:t>
            </a: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Oat, and ?</a:t>
            </a: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9687" y="1717144"/>
            <a:ext cx="2321993" cy="255454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One plant species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Ten populations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Fifty plants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  <a:ea typeface="Times New Roman" panose="02020603050405020304" pitchFamily="18" charset="0"/>
              </a:rPr>
              <a:t>One cereal crop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87" y="4458937"/>
            <a:ext cx="865054" cy="6811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08" y="4458937"/>
            <a:ext cx="885547" cy="6641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48" y="4458937"/>
            <a:ext cx="888681" cy="6811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999" y="4458937"/>
            <a:ext cx="888682" cy="6811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7" y="4474482"/>
            <a:ext cx="888682" cy="6665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117" y="4458937"/>
            <a:ext cx="888682" cy="6665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41" y="4458937"/>
            <a:ext cx="888683" cy="6665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94638" y="5543994"/>
            <a:ext cx="1895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5EAE"/>
                </a:solidFill>
              </a:rPr>
              <a:t>&gt;30 </a:t>
            </a:r>
            <a:r>
              <a:rPr lang="en-GB" sz="2000" dirty="0">
                <a:solidFill>
                  <a:srgbClr val="005EAE"/>
                </a:solidFill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420884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157" y="2637259"/>
            <a:ext cx="40123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Wheat, maize, rice, soy bean, oil seed rape.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Protected crops: Strawberry, lettuce, and tomato.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Synergy with other microorganisms.</a:t>
            </a:r>
            <a:endParaRPr lang="en-IE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2088" y="537173"/>
            <a:ext cx="3934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Planned research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5122" name="Picture 2" descr="Research &amp; Collections | UBC Botanical Gard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504" y="2382944"/>
            <a:ext cx="3986327" cy="256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6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6610" y="667024"/>
            <a:ext cx="4837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>
                <a:solidFill>
                  <a:srgbClr val="005EAE"/>
                </a:solidFill>
                <a:latin typeface="Maiandra GD" panose="020E0502030308020204" pitchFamily="34" charset="0"/>
              </a:rPr>
              <a:t>Potential for </a:t>
            </a:r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almost any crop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4279" y="2172596"/>
            <a:ext cx="36708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Crop wild relative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Controlled </a:t>
            </a: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Glasshouse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Field trials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05EAE"/>
                </a:solidFill>
                <a:latin typeface="Maiandra GD" panose="020E0502030308020204" pitchFamily="34" charset="0"/>
              </a:rPr>
              <a:t>Product</a:t>
            </a:r>
            <a:endParaRPr lang="en-GB" sz="20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1026" name="Picture 2" descr="cornucopia Ã¢ÂÂ Living Wealthy Radi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602" y="2172596"/>
            <a:ext cx="2889202" cy="248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63380" y="4660520"/>
            <a:ext cx="202261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600" dirty="0">
                <a:solidFill>
                  <a:srgbClr val="005EA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cornucopia â Living Wealthy Radio livingwealthyradio.com</a:t>
            </a:r>
            <a:endParaRPr lang="en-IE" sz="600" dirty="0">
              <a:solidFill>
                <a:srgbClr val="005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8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1609" y="2674491"/>
            <a:ext cx="3986989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Contribute to IPM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ustainable agricultural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National strain 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C</a:t>
            </a: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onsortia for environments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05104" y="667024"/>
            <a:ext cx="43185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Future directions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6146" name="Picture 2" descr="Sustainability Venn Diagram Triple Bottom Line ~ Elsavador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78" y="2205396"/>
            <a:ext cx="3689764" cy="269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0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2138" y="2727500"/>
            <a:ext cx="3922869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Public misperception of risks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Farmers acceptance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The GM and gene editing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Product safety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80592" y="667024"/>
            <a:ext cx="49430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Challenges in Communication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7170" name="Picture 2" descr="https://images.duckduckgo.com/iu/?u=https%3A%2F%2Ftse2.mm.bing.net%2Fth%3Fid%3DOIP.T6UGeSH8PNvxyOrqIL4y3QHaFG%26pid%3D15.1&amp;f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547" y="2351275"/>
            <a:ext cx="4047573" cy="278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35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2243" y="239021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Regulatory &amp; Registration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Product definitions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Insufficient regulatory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Playing with the ‘big boys’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Breaking the chemical mould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667024"/>
            <a:ext cx="5877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dirty="0" smtClean="0">
                <a:solidFill>
                  <a:srgbClr val="005EAE"/>
                </a:solidFill>
                <a:latin typeface="Maiandra GD" panose="020E0502030308020204" pitchFamily="34" charset="0"/>
              </a:rPr>
              <a:t>Challenges in Commercialisation</a:t>
            </a:r>
            <a:endParaRPr lang="en-GB" sz="2800" dirty="0">
              <a:solidFill>
                <a:srgbClr val="005EAE"/>
              </a:solidFill>
              <a:latin typeface="Maiandra GD" panose="020E0502030308020204" pitchFamily="34" charset="0"/>
            </a:endParaRPr>
          </a:p>
        </p:txBody>
      </p:sp>
      <p:pic>
        <p:nvPicPr>
          <p:cNvPr id="8194" name="Picture 2" descr="Regulation vs Innovation: The Battles of a Certified EH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086" y="1996246"/>
            <a:ext cx="3072296" cy="30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638234" y="4698542"/>
            <a:ext cx="12763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200" dirty="0">
                <a:latin typeface="DDG_ProximaNova"/>
                <a:hlinkClick r:id="rId3"/>
              </a:rPr>
              <a:t>acumenmd.com</a:t>
            </a:r>
            <a:endParaRPr lang="en-IE" sz="1200" dirty="0"/>
          </a:p>
        </p:txBody>
      </p:sp>
    </p:spTree>
    <p:extLst>
      <p:ext uri="{BB962C8B-B14F-4D97-AF65-F5344CB8AC3E}">
        <p14:creationId xmlns:p14="http://schemas.microsoft.com/office/powerpoint/2010/main" val="24251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479" y="857250"/>
            <a:ext cx="4942261" cy="7633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1142" y="3407230"/>
            <a:ext cx="33679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>
                <a:solidFill>
                  <a:schemeClr val="accent2">
                    <a:lumMod val="75000"/>
                  </a:schemeClr>
                </a:solidFill>
              </a:rPr>
              <a:t>From Concept to Commerce</a:t>
            </a:r>
          </a:p>
          <a:p>
            <a:pPr algn="ctr"/>
            <a:endParaRPr lang="en-IE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A new campus company</a:t>
            </a:r>
          </a:p>
          <a:p>
            <a:pPr algn="ctr"/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174" y="1774740"/>
            <a:ext cx="2401118" cy="1552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174" y="3478088"/>
            <a:ext cx="2401118" cy="15603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68" y="1861152"/>
            <a:ext cx="1149062" cy="137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3920" y="564246"/>
            <a:ext cx="3217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  <a:latin typeface="Maiandra GD" panose="020E0502030308020204" pitchFamily="34" charset="0"/>
              </a:rPr>
              <a:t>Acknowledgements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84"/>
          <a:stretch/>
        </p:blipFill>
        <p:spPr>
          <a:xfrm>
            <a:off x="6457288" y="2632641"/>
            <a:ext cx="817583" cy="8179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07" y="2761494"/>
            <a:ext cx="2362200" cy="6564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707" y="4621237"/>
            <a:ext cx="1984352" cy="9066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06" y="4565365"/>
            <a:ext cx="1048511" cy="10485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003" y="4584936"/>
            <a:ext cx="1806444" cy="942964"/>
          </a:xfrm>
          <a:prstGeom prst="rect">
            <a:avLst/>
          </a:prstGeom>
        </p:spPr>
      </p:pic>
      <p:pic>
        <p:nvPicPr>
          <p:cNvPr id="12" name="Picture 2" descr="endophyt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760" y="3712564"/>
            <a:ext cx="3385338" cy="53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121" y="3083901"/>
            <a:ext cx="1280160" cy="15373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322" y="2350677"/>
            <a:ext cx="263918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Trevor Hodkinson, TCD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Erika </a:t>
            </a:r>
            <a:r>
              <a:rPr lang="en-IE" sz="2000" dirty="0" err="1">
                <a:solidFill>
                  <a:schemeClr val="accent2">
                    <a:lumMod val="75000"/>
                  </a:schemeClr>
                </a:solidFill>
              </a:rPr>
              <a:t>Soldi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, TCD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Marta </a:t>
            </a:r>
            <a:r>
              <a:rPr lang="en-IE" sz="2000" dirty="0" err="1">
                <a:solidFill>
                  <a:schemeClr val="accent2">
                    <a:lumMod val="75000"/>
                  </a:schemeClr>
                </a:solidFill>
              </a:rPr>
              <a:t>Jadwiszczak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, TCD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Fiona </a:t>
            </a:r>
            <a:r>
              <a:rPr lang="en-IE" sz="2000" dirty="0" err="1">
                <a:solidFill>
                  <a:schemeClr val="accent2">
                    <a:lumMod val="75000"/>
                  </a:schemeClr>
                </a:solidFill>
              </a:rPr>
              <a:t>Doohan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, UCD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000" dirty="0" err="1">
                <a:solidFill>
                  <a:schemeClr val="accent2">
                    <a:lumMod val="75000"/>
                  </a:schemeClr>
                </a:solidFill>
              </a:rPr>
              <a:t>Bredagh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 Moran, UCD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IE" sz="2000" dirty="0" err="1">
                <a:solidFill>
                  <a:schemeClr val="accent2">
                    <a:lumMod val="75000"/>
                  </a:schemeClr>
                </a:solidFill>
              </a:rPr>
              <a:t>Eoghan</a:t>
            </a:r>
            <a:r>
              <a:rPr lang="en-IE" sz="2000" dirty="0">
                <a:solidFill>
                  <a:schemeClr val="accent2">
                    <a:lumMod val="75000"/>
                  </a:schemeClr>
                </a:solidFill>
              </a:rPr>
              <a:t> Curran, UCD</a:t>
            </a:r>
          </a:p>
          <a:p>
            <a:endParaRPr lang="en-IE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3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nity_PPT_Calibri_Option2">
  <a:themeElements>
    <a:clrScheme name="Trinity College">
      <a:dk1>
        <a:sysClr val="windowText" lastClr="000000"/>
      </a:dk1>
      <a:lt1>
        <a:sysClr val="window" lastClr="FFFFFF"/>
      </a:lt1>
      <a:dk2>
        <a:srgbClr val="3E6DB2"/>
      </a:dk2>
      <a:lt2>
        <a:srgbClr val="FFFFFF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4F81BD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Trinity_PPT_Calibri_Option2</Template>
  <TotalTime>6409</TotalTime>
  <Words>649</Words>
  <Application>Microsoft Office PowerPoint</Application>
  <PresentationFormat>On-screen Show (4:3)</PresentationFormat>
  <Paragraphs>238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Arial</vt:lpstr>
      <vt:lpstr>Calibri</vt:lpstr>
      <vt:lpstr>DDG_ProximaNova</vt:lpstr>
      <vt:lpstr>inherit</vt:lpstr>
      <vt:lpstr>Maiandra GD</vt:lpstr>
      <vt:lpstr>Minion Pro</vt:lpstr>
      <vt:lpstr>Times New Roman</vt:lpstr>
      <vt:lpstr>Trinity_PPT_Calibri_Option2</vt:lpstr>
      <vt:lpstr>Endophytes: a multifunctional toolset for agricultural crops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Regular 36pt</dc:title>
  <dc:creator>Administrator</dc:creator>
  <cp:lastModifiedBy>Windows User</cp:lastModifiedBy>
  <cp:revision>163</cp:revision>
  <cp:lastPrinted>2016-04-21T10:47:46Z</cp:lastPrinted>
  <dcterms:created xsi:type="dcterms:W3CDTF">2015-04-21T16:55:50Z</dcterms:created>
  <dcterms:modified xsi:type="dcterms:W3CDTF">2018-10-04T15:52:16Z</dcterms:modified>
</cp:coreProperties>
</file>